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720" r:id="rId3"/>
  </p:sldMasterIdLst>
  <p:notesMasterIdLst>
    <p:notesMasterId r:id="rId46"/>
  </p:notesMasterIdLst>
  <p:sldIdLst>
    <p:sldId id="256" r:id="rId4"/>
    <p:sldId id="784" r:id="rId5"/>
    <p:sldId id="337" r:id="rId6"/>
    <p:sldId id="374" r:id="rId7"/>
    <p:sldId id="323" r:id="rId8"/>
    <p:sldId id="295" r:id="rId9"/>
    <p:sldId id="362" r:id="rId10"/>
    <p:sldId id="1022" r:id="rId11"/>
    <p:sldId id="365" r:id="rId12"/>
    <p:sldId id="364" r:id="rId13"/>
    <p:sldId id="1039" r:id="rId14"/>
    <p:sldId id="292" r:id="rId15"/>
    <p:sldId id="343" r:id="rId16"/>
    <p:sldId id="961" r:id="rId17"/>
    <p:sldId id="326" r:id="rId18"/>
    <p:sldId id="1001" r:id="rId19"/>
    <p:sldId id="325" r:id="rId20"/>
    <p:sldId id="1020" r:id="rId21"/>
    <p:sldId id="1040" r:id="rId22"/>
    <p:sldId id="1041" r:id="rId23"/>
    <p:sldId id="1021" r:id="rId24"/>
    <p:sldId id="1025" r:id="rId25"/>
    <p:sldId id="1027" r:id="rId26"/>
    <p:sldId id="264" r:id="rId27"/>
    <p:sldId id="1028" r:id="rId28"/>
    <p:sldId id="263" r:id="rId29"/>
    <p:sldId id="1029" r:id="rId30"/>
    <p:sldId id="418" r:id="rId31"/>
    <p:sldId id="1031" r:id="rId32"/>
    <p:sldId id="1030" r:id="rId33"/>
    <p:sldId id="288" r:id="rId34"/>
    <p:sldId id="1033" r:id="rId35"/>
    <p:sldId id="1034" r:id="rId36"/>
    <p:sldId id="1032" r:id="rId37"/>
    <p:sldId id="1035" r:id="rId38"/>
    <p:sldId id="1036" r:id="rId39"/>
    <p:sldId id="1037" r:id="rId40"/>
    <p:sldId id="266" r:id="rId41"/>
    <p:sldId id="1038" r:id="rId42"/>
    <p:sldId id="1023" r:id="rId43"/>
    <p:sldId id="1019" r:id="rId44"/>
    <p:sldId id="964" r:id="rId45"/>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4">
          <p15:clr>
            <a:srgbClr val="A4A3A4"/>
          </p15:clr>
        </p15:guide>
        <p15:guide id="2" pos="2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DEA"/>
    <a:srgbClr val="FFE06E"/>
    <a:srgbClr val="2F2A28"/>
    <a:srgbClr val="2F2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00" autoAdjust="0"/>
    <p:restoredTop sz="92933" autoAdjust="0"/>
  </p:normalViewPr>
  <p:slideViewPr>
    <p:cSldViewPr snapToGrid="0" snapToObjects="1" showGuides="1">
      <p:cViewPr varScale="1">
        <p:scale>
          <a:sx n="219" d="100"/>
          <a:sy n="219" d="100"/>
        </p:scale>
        <p:origin x="1272" y="192"/>
      </p:cViewPr>
      <p:guideLst>
        <p:guide orient="horz" pos="924"/>
        <p:guide pos="275"/>
      </p:guideLst>
    </p:cSldViewPr>
  </p:slideViewPr>
  <p:notesTextViewPr>
    <p:cViewPr>
      <p:scale>
        <a:sx n="100" d="100"/>
        <a:sy n="100" d="100"/>
      </p:scale>
      <p:origin x="0" y="0"/>
    </p:cViewPr>
  </p:notesTextViewPr>
  <p:sorterViewPr>
    <p:cViewPr varScale="1">
      <p:scale>
        <a:sx n="100" d="100"/>
        <a:sy n="100" d="100"/>
      </p:scale>
      <p:origin x="0" y="3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01B86EF9-A173-5D4F-A2D4-92B647AF5A80}" type="datetimeFigureOut">
              <a:rPr lang="en-US" smtClean="0"/>
              <a:t>5/11/26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957416E7-B9C2-0C4C-889D-83B77DC91877}" type="slidenum">
              <a:rPr lang="en-US" smtClean="0"/>
              <a:t>‹#›</a:t>
            </a:fld>
            <a:endParaRPr lang="en-US"/>
          </a:p>
        </p:txBody>
      </p:sp>
    </p:spTree>
    <p:extLst>
      <p:ext uri="{BB962C8B-B14F-4D97-AF65-F5344CB8AC3E}">
        <p14:creationId xmlns:p14="http://schemas.microsoft.com/office/powerpoint/2010/main" val="572953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ct val="25000"/>
            </a:pPr>
            <a:r>
              <a:rPr lang="en-US" dirty="0">
                <a:solidFill>
                  <a:schemeClr val="dk1"/>
                </a:solidFill>
                <a:ea typeface="Calibri"/>
                <a:cs typeface="Calibri"/>
                <a:sym typeface="Calibri"/>
              </a:rPr>
              <a:t>Good evening everyone!  It’s my pleasure to </a:t>
            </a:r>
            <a:r>
              <a:rPr lang="en-CA" dirty="0">
                <a:solidFill>
                  <a:schemeClr val="dk1"/>
                </a:solidFill>
                <a:ea typeface="Calibri"/>
                <a:cs typeface="Calibri"/>
                <a:sym typeface="Calibri"/>
              </a:rPr>
              <a:t>engage with and continue these energy discussions, especially those regarding:</a:t>
            </a:r>
          </a:p>
          <a:p>
            <a:pPr>
              <a:buClr>
                <a:schemeClr val="dk1"/>
              </a:buClr>
              <a:buSzPct val="25000"/>
            </a:pPr>
            <a:endParaRPr lang="en-CA" dirty="0">
              <a:solidFill>
                <a:schemeClr val="dk1"/>
              </a:solidFill>
              <a:ea typeface="Calibri"/>
              <a:cs typeface="Calibri"/>
              <a:sym typeface="Calibri"/>
            </a:endParaRPr>
          </a:p>
          <a:p>
            <a:pPr marL="176131" indent="-176131">
              <a:buClr>
                <a:schemeClr val="dk1"/>
              </a:buClr>
              <a:buSzPct val="25000"/>
              <a:buFontTx/>
              <a:buChar char="-"/>
            </a:pPr>
            <a:r>
              <a:rPr lang="en-CA" dirty="0">
                <a:solidFill>
                  <a:schemeClr val="dk1"/>
                </a:solidFill>
                <a:ea typeface="Calibri"/>
                <a:cs typeface="Calibri"/>
                <a:sym typeface="Calibri"/>
              </a:rPr>
              <a:t>Social license to operate / govern</a:t>
            </a:r>
          </a:p>
          <a:p>
            <a:pPr marL="176131" indent="-176131" defTabSz="939363">
              <a:buClr>
                <a:schemeClr val="dk1"/>
              </a:buClr>
              <a:buSzPct val="25000"/>
              <a:buFontTx/>
              <a:buChar char="-"/>
              <a:defRPr/>
            </a:pPr>
            <a:r>
              <a:rPr lang="en-CA" dirty="0">
                <a:solidFill>
                  <a:schemeClr val="dk1"/>
                </a:solidFill>
                <a:ea typeface="Calibri"/>
                <a:cs typeface="Calibri"/>
                <a:sym typeface="Calibri"/>
              </a:rPr>
              <a:t>Lack of trust and legitimacy with industry and government </a:t>
            </a:r>
          </a:p>
          <a:p>
            <a:pPr>
              <a:buClr>
                <a:schemeClr val="dk1"/>
              </a:buClr>
              <a:buSzPct val="25000"/>
            </a:pPr>
            <a:endParaRPr lang="en-CA" dirty="0">
              <a:solidFill>
                <a:schemeClr val="dk1"/>
              </a:solidFill>
              <a:ea typeface="Calibri"/>
              <a:cs typeface="Calibri"/>
              <a:sym typeface="Calibri"/>
            </a:endParaRPr>
          </a:p>
          <a:p>
            <a:pPr>
              <a:buClr>
                <a:schemeClr val="dk1"/>
              </a:buClr>
              <a:buSzPct val="25000"/>
            </a:pPr>
            <a:r>
              <a:rPr lang="en-US" dirty="0">
                <a:solidFill>
                  <a:schemeClr val="dk1"/>
                </a:solidFill>
                <a:ea typeface="Calibri"/>
                <a:cs typeface="Calibri"/>
                <a:sym typeface="Calibri"/>
              </a:rPr>
              <a:t>This evening, I’ll be presenting research from multiple projects including work for the Alberta Chamber of Resources and research on the emotionality of social and traditional media debates.</a:t>
            </a:r>
          </a:p>
          <a:p>
            <a:pPr>
              <a:buClr>
                <a:schemeClr val="dk1"/>
              </a:buClr>
              <a:buSzPct val="25000"/>
            </a:pPr>
            <a:endParaRPr lang="en-CA" dirty="0">
              <a:solidFill>
                <a:schemeClr val="dk1"/>
              </a:solidFill>
              <a:ea typeface="Calibri"/>
              <a:cs typeface="Calibri"/>
              <a:sym typeface="Calibri"/>
            </a:endParaRPr>
          </a:p>
          <a:p>
            <a:pPr>
              <a:buClr>
                <a:schemeClr val="dk1"/>
              </a:buClr>
              <a:buSzPct val="25000"/>
            </a:pPr>
            <a:endParaRPr lang="en-CA" dirty="0">
              <a:solidFill>
                <a:schemeClr val="dk1"/>
              </a:solidFill>
              <a:ea typeface="Calibri"/>
              <a:cs typeface="Calibri"/>
              <a:sym typeface="Calibri"/>
            </a:endParaRPr>
          </a:p>
          <a:p>
            <a:pPr>
              <a:buClr>
                <a:schemeClr val="dk1"/>
              </a:buClr>
              <a:buSzPct val="25000"/>
            </a:pPr>
            <a:r>
              <a:rPr lang="en-CA" dirty="0">
                <a:solidFill>
                  <a:schemeClr val="dk1"/>
                </a:solidFill>
                <a:ea typeface="Calibri"/>
                <a:cs typeface="Calibri"/>
                <a:sym typeface="Calibri"/>
              </a:rPr>
              <a:t>I’d like to start with a conundrum:</a:t>
            </a:r>
          </a:p>
        </p:txBody>
      </p:sp>
      <p:sp>
        <p:nvSpPr>
          <p:cNvPr id="4" name="Slide Number Placeholder 3"/>
          <p:cNvSpPr>
            <a:spLocks noGrp="1"/>
          </p:cNvSpPr>
          <p:nvPr>
            <p:ph type="sldNum" sz="quarter" idx="10"/>
          </p:nvPr>
        </p:nvSpPr>
        <p:spPr/>
        <p:txBody>
          <a:bodyPr/>
          <a:lstStyle/>
          <a:p>
            <a:fld id="{957416E7-B9C2-0C4C-889D-83B77DC91877}" type="slidenum">
              <a:rPr lang="en-US" smtClean="0"/>
              <a:t>1</a:t>
            </a:fld>
            <a:endParaRPr lang="en-US"/>
          </a:p>
        </p:txBody>
      </p:sp>
    </p:spTree>
    <p:extLst>
      <p:ext uri="{BB962C8B-B14F-4D97-AF65-F5344CB8AC3E}">
        <p14:creationId xmlns:p14="http://schemas.microsoft.com/office/powerpoint/2010/main" val="5216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Changed</a:t>
            </a:r>
            <a:r>
              <a:rPr lang="en-CA" baseline="0" dirty="0"/>
              <a:t> ‘legally produced’ with ‘legal license’, to be consistent with previous terminology</a:t>
            </a:r>
            <a:endParaRPr lang="en-US" dirty="0"/>
          </a:p>
        </p:txBody>
      </p:sp>
      <p:sp>
        <p:nvSpPr>
          <p:cNvPr id="4" name="Slide Number Placeholder 3"/>
          <p:cNvSpPr>
            <a:spLocks noGrp="1"/>
          </p:cNvSpPr>
          <p:nvPr>
            <p:ph type="sldNum" sz="quarter" idx="10"/>
          </p:nvPr>
        </p:nvSpPr>
        <p:spPr/>
        <p:txBody>
          <a:bodyPr/>
          <a:lstStyle/>
          <a:p>
            <a:fld id="{B7A09328-8E19-48AF-9234-44C4A2AEFC63}" type="slidenum">
              <a:rPr lang="en-CA" smtClean="0"/>
              <a:t>10</a:t>
            </a:fld>
            <a:endParaRPr lang="en-CA"/>
          </a:p>
        </p:txBody>
      </p:sp>
    </p:spTree>
    <p:extLst>
      <p:ext uri="{BB962C8B-B14F-4D97-AF65-F5344CB8AC3E}">
        <p14:creationId xmlns:p14="http://schemas.microsoft.com/office/powerpoint/2010/main" val="594355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416E7-B9C2-0C4C-889D-83B77DC91877}" type="slidenum">
              <a:rPr lang="en-US" smtClean="0"/>
              <a:t>12</a:t>
            </a:fld>
            <a:endParaRPr lang="en-US"/>
          </a:p>
        </p:txBody>
      </p:sp>
    </p:spTree>
    <p:extLst>
      <p:ext uri="{BB962C8B-B14F-4D97-AF65-F5344CB8AC3E}">
        <p14:creationId xmlns:p14="http://schemas.microsoft.com/office/powerpoint/2010/main" val="362147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84275"/>
            <a:ext cx="4260850" cy="3197225"/>
          </a:xfrm>
        </p:spPr>
      </p:sp>
      <p:sp>
        <p:nvSpPr>
          <p:cNvPr id="3" name="Notes Placeholder 2"/>
          <p:cNvSpPr>
            <a:spLocks noGrp="1"/>
          </p:cNvSpPr>
          <p:nvPr>
            <p:ph type="body" idx="1"/>
          </p:nvPr>
        </p:nvSpPr>
        <p:spPr/>
        <p:txBody>
          <a:bodyPr>
            <a:normAutofit/>
          </a:bodyPr>
          <a:lstStyle/>
          <a:p>
            <a:pPr defTabSz="946410">
              <a:defRPr/>
            </a:pPr>
            <a:r>
              <a:rPr lang="en-US" dirty="0">
                <a:solidFill>
                  <a:schemeClr val="accent6">
                    <a:lumMod val="50000"/>
                  </a:schemeClr>
                </a:solidFill>
              </a:rPr>
              <a:t>Risk communication is typically from an organization to the public, discussing things like drinking and driving, tsunami preparation or smoking. There is however a growing need for the communication of risks from organizations to workers and contractors especially in areas like the oil sands tailings where conditions are dynamic and harsh. </a:t>
            </a:r>
            <a:endParaRPr lang="en-US" b="0" dirty="0">
              <a:solidFill>
                <a:schemeClr val="accent6">
                  <a:lumMod val="50000"/>
                </a:schemeClr>
              </a:solidFill>
            </a:endParaRPr>
          </a:p>
          <a:p>
            <a:pPr defTabSz="946410">
              <a:defRPr/>
            </a:pPr>
            <a:r>
              <a:rPr lang="en-US" b="0" dirty="0">
                <a:solidFill>
                  <a:schemeClr val="accent6">
                    <a:lumMod val="50000"/>
                  </a:schemeClr>
                </a:solidFill>
              </a:rPr>
              <a:t>External risk communication is a very well researched and developed field. We are proposing that some of the tools can be used from external risk communication to communicate risks internally across organizations and to contractors. </a:t>
            </a:r>
          </a:p>
          <a:p>
            <a:endParaRPr lang="en-CA" dirty="0"/>
          </a:p>
        </p:txBody>
      </p:sp>
      <p:sp>
        <p:nvSpPr>
          <p:cNvPr id="4" name="Slide Number Placeholder 3"/>
          <p:cNvSpPr>
            <a:spLocks noGrp="1"/>
          </p:cNvSpPr>
          <p:nvPr>
            <p:ph type="sldNum" sz="quarter" idx="10"/>
          </p:nvPr>
        </p:nvSpPr>
        <p:spPr/>
        <p:txBody>
          <a:bodyPr/>
          <a:lstStyle/>
          <a:p>
            <a:fld id="{DA35397B-D84E-4079-A3A9-D6878B89826C}" type="slidenum">
              <a:rPr lang="en-CA" altLang="en-US" smtClean="0"/>
              <a:pPr/>
              <a:t>13</a:t>
            </a:fld>
            <a:endParaRPr lang="en-CA" altLang="en-US" dirty="0"/>
          </a:p>
        </p:txBody>
      </p:sp>
    </p:spTree>
    <p:extLst>
      <p:ext uri="{BB962C8B-B14F-4D97-AF65-F5344CB8AC3E}">
        <p14:creationId xmlns:p14="http://schemas.microsoft.com/office/powerpoint/2010/main" val="3412280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dirty="0"/>
              <a:t>Here are verbatim examples from the interview data that represent breakdowns in communication. They were identified between every working group and even from organizational factors like lack of info, external and internal demands and the dynamic operations. 15% of interview participants did not mention a ground hazard in their interview, 23% of the incidents in the database related to ground hazards, Under reporting of ground hazards in incident database </a:t>
            </a:r>
          </a:p>
          <a:p>
            <a:endParaRPr lang="en-CA" dirty="0"/>
          </a:p>
        </p:txBody>
      </p:sp>
    </p:spTree>
    <p:extLst>
      <p:ext uri="{BB962C8B-B14F-4D97-AF65-F5344CB8AC3E}">
        <p14:creationId xmlns:p14="http://schemas.microsoft.com/office/powerpoint/2010/main" val="3369913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slide</a:t>
            </a:r>
          </a:p>
        </p:txBody>
      </p:sp>
      <p:sp>
        <p:nvSpPr>
          <p:cNvPr id="4" name="Slide Number Placeholder 3"/>
          <p:cNvSpPr>
            <a:spLocks noGrp="1"/>
          </p:cNvSpPr>
          <p:nvPr>
            <p:ph type="sldNum" sz="quarter" idx="10"/>
          </p:nvPr>
        </p:nvSpPr>
        <p:spPr/>
        <p:txBody>
          <a:bodyPr/>
          <a:lstStyle/>
          <a:p>
            <a:fld id="{B7A09328-8E19-48AF-9234-44C4A2AEFC63}" type="slidenum">
              <a:rPr lang="en-CA" smtClean="0"/>
              <a:t>17</a:t>
            </a:fld>
            <a:endParaRPr lang="en-CA"/>
          </a:p>
        </p:txBody>
      </p:sp>
    </p:spTree>
    <p:extLst>
      <p:ext uri="{BB962C8B-B14F-4D97-AF65-F5344CB8AC3E}">
        <p14:creationId xmlns:p14="http://schemas.microsoft.com/office/powerpoint/2010/main" val="4068948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slide</a:t>
            </a:r>
          </a:p>
        </p:txBody>
      </p:sp>
      <p:sp>
        <p:nvSpPr>
          <p:cNvPr id="4" name="Slide Number Placeholder 3"/>
          <p:cNvSpPr>
            <a:spLocks noGrp="1"/>
          </p:cNvSpPr>
          <p:nvPr>
            <p:ph type="sldNum" sz="quarter" idx="10"/>
          </p:nvPr>
        </p:nvSpPr>
        <p:spPr/>
        <p:txBody>
          <a:bodyPr/>
          <a:lstStyle/>
          <a:p>
            <a:fld id="{B7A09328-8E19-48AF-9234-44C4A2AEFC63}" type="slidenum">
              <a:rPr lang="en-CA" smtClean="0"/>
              <a:t>18</a:t>
            </a:fld>
            <a:endParaRPr lang="en-CA"/>
          </a:p>
        </p:txBody>
      </p:sp>
    </p:spTree>
    <p:extLst>
      <p:ext uri="{BB962C8B-B14F-4D97-AF65-F5344CB8AC3E}">
        <p14:creationId xmlns:p14="http://schemas.microsoft.com/office/powerpoint/2010/main" val="3331432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slide</a:t>
            </a:r>
          </a:p>
        </p:txBody>
      </p:sp>
      <p:sp>
        <p:nvSpPr>
          <p:cNvPr id="4" name="Slide Number Placeholder 3"/>
          <p:cNvSpPr>
            <a:spLocks noGrp="1"/>
          </p:cNvSpPr>
          <p:nvPr>
            <p:ph type="sldNum" sz="quarter" idx="10"/>
          </p:nvPr>
        </p:nvSpPr>
        <p:spPr/>
        <p:txBody>
          <a:bodyPr/>
          <a:lstStyle/>
          <a:p>
            <a:fld id="{B7A09328-8E19-48AF-9234-44C4A2AEFC63}" type="slidenum">
              <a:rPr lang="en-CA" smtClean="0"/>
              <a:t>19</a:t>
            </a:fld>
            <a:endParaRPr lang="en-CA"/>
          </a:p>
        </p:txBody>
      </p:sp>
    </p:spTree>
    <p:extLst>
      <p:ext uri="{BB962C8B-B14F-4D97-AF65-F5344CB8AC3E}">
        <p14:creationId xmlns:p14="http://schemas.microsoft.com/office/powerpoint/2010/main" val="432277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slide</a:t>
            </a:r>
          </a:p>
        </p:txBody>
      </p:sp>
      <p:sp>
        <p:nvSpPr>
          <p:cNvPr id="4" name="Slide Number Placeholder 3"/>
          <p:cNvSpPr>
            <a:spLocks noGrp="1"/>
          </p:cNvSpPr>
          <p:nvPr>
            <p:ph type="sldNum" sz="quarter" idx="10"/>
          </p:nvPr>
        </p:nvSpPr>
        <p:spPr/>
        <p:txBody>
          <a:bodyPr/>
          <a:lstStyle/>
          <a:p>
            <a:fld id="{B7A09328-8E19-48AF-9234-44C4A2AEFC63}" type="slidenum">
              <a:rPr lang="en-CA" smtClean="0"/>
              <a:t>20</a:t>
            </a:fld>
            <a:endParaRPr lang="en-CA"/>
          </a:p>
        </p:txBody>
      </p:sp>
    </p:spTree>
    <p:extLst>
      <p:ext uri="{BB962C8B-B14F-4D97-AF65-F5344CB8AC3E}">
        <p14:creationId xmlns:p14="http://schemas.microsoft.com/office/powerpoint/2010/main" val="4160377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slide</a:t>
            </a:r>
          </a:p>
        </p:txBody>
      </p:sp>
      <p:sp>
        <p:nvSpPr>
          <p:cNvPr id="4" name="Slide Number Placeholder 3"/>
          <p:cNvSpPr>
            <a:spLocks noGrp="1"/>
          </p:cNvSpPr>
          <p:nvPr>
            <p:ph type="sldNum" sz="quarter" idx="10"/>
          </p:nvPr>
        </p:nvSpPr>
        <p:spPr/>
        <p:txBody>
          <a:bodyPr/>
          <a:lstStyle/>
          <a:p>
            <a:fld id="{B7A09328-8E19-48AF-9234-44C4A2AEFC63}" type="slidenum">
              <a:rPr lang="en-CA" smtClean="0"/>
              <a:t>21</a:t>
            </a:fld>
            <a:endParaRPr lang="en-CA"/>
          </a:p>
        </p:txBody>
      </p:sp>
    </p:spTree>
    <p:extLst>
      <p:ext uri="{BB962C8B-B14F-4D97-AF65-F5344CB8AC3E}">
        <p14:creationId xmlns:p14="http://schemas.microsoft.com/office/powerpoint/2010/main" val="148045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slide</a:t>
            </a:r>
          </a:p>
        </p:txBody>
      </p:sp>
      <p:sp>
        <p:nvSpPr>
          <p:cNvPr id="4" name="Slide Number Placeholder 3"/>
          <p:cNvSpPr>
            <a:spLocks noGrp="1"/>
          </p:cNvSpPr>
          <p:nvPr>
            <p:ph type="sldNum" sz="quarter" idx="10"/>
          </p:nvPr>
        </p:nvSpPr>
        <p:spPr/>
        <p:txBody>
          <a:bodyPr/>
          <a:lstStyle/>
          <a:p>
            <a:fld id="{B7A09328-8E19-48AF-9234-44C4A2AEFC63}" type="slidenum">
              <a:rPr lang="en-CA" smtClean="0"/>
              <a:t>22</a:t>
            </a:fld>
            <a:endParaRPr lang="en-CA"/>
          </a:p>
        </p:txBody>
      </p:sp>
    </p:spTree>
    <p:extLst>
      <p:ext uri="{BB962C8B-B14F-4D97-AF65-F5344CB8AC3E}">
        <p14:creationId xmlns:p14="http://schemas.microsoft.com/office/powerpoint/2010/main" val="291635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Risk is a function of consequences and probability </a:t>
            </a:r>
          </a:p>
          <a:p>
            <a:pPr lvl="1"/>
            <a:r>
              <a:rPr lang="en-CA" dirty="0"/>
              <a:t>Any activity – task, procedure, job, operation, etc. – has risk; it has the potential for something to “go wrong”. </a:t>
            </a:r>
          </a:p>
          <a:p>
            <a:pPr lvl="1"/>
            <a:r>
              <a:rPr lang="en-CA" dirty="0"/>
              <a:t>“How bad it can be” is expressed as consequences. </a:t>
            </a:r>
          </a:p>
          <a:p>
            <a:pPr lvl="1"/>
            <a:r>
              <a:rPr lang="en-CA" dirty="0"/>
              <a:t>“How likely it can happen” is expressed as the probability </a:t>
            </a:r>
          </a:p>
          <a:p>
            <a:pPr lvl="1"/>
            <a:r>
              <a:rPr lang="en-CA" dirty="0"/>
              <a:t>Consequences are understood to be the severity of a hazard when it becomes uncontrolled </a:t>
            </a:r>
          </a:p>
          <a:p>
            <a:pPr lvl="1"/>
            <a:r>
              <a:rPr lang="en-CA" dirty="0"/>
              <a:t>Probability is understood as the likelihood of that hazard becoming uncontrolled </a:t>
            </a:r>
          </a:p>
          <a:p>
            <a:r>
              <a:rPr lang="en-CA" dirty="0"/>
              <a:t> </a:t>
            </a:r>
          </a:p>
        </p:txBody>
      </p:sp>
      <p:sp>
        <p:nvSpPr>
          <p:cNvPr id="4" name="Slide Number Placeholder 3"/>
          <p:cNvSpPr>
            <a:spLocks noGrp="1"/>
          </p:cNvSpPr>
          <p:nvPr>
            <p:ph type="sldNum" sz="quarter" idx="10"/>
          </p:nvPr>
        </p:nvSpPr>
        <p:spPr/>
        <p:txBody>
          <a:bodyPr/>
          <a:lstStyle/>
          <a:p>
            <a:fld id="{1FE0B107-70A7-3741-A441-BBC202304AB5}" type="slidenum">
              <a:rPr lang="en-US" smtClean="0"/>
              <a:t>2</a:t>
            </a:fld>
            <a:endParaRPr lang="en-US"/>
          </a:p>
        </p:txBody>
      </p:sp>
    </p:spTree>
    <p:extLst>
      <p:ext uri="{BB962C8B-B14F-4D97-AF65-F5344CB8AC3E}">
        <p14:creationId xmlns:p14="http://schemas.microsoft.com/office/powerpoint/2010/main" val="769167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416E7-B9C2-0C4C-889D-83B77DC91877}" type="slidenum">
              <a:rPr lang="en-US" smtClean="0"/>
              <a:t>24</a:t>
            </a:fld>
            <a:endParaRPr lang="en-US"/>
          </a:p>
        </p:txBody>
      </p:sp>
    </p:spTree>
    <p:extLst>
      <p:ext uri="{BB962C8B-B14F-4D97-AF65-F5344CB8AC3E}">
        <p14:creationId xmlns:p14="http://schemas.microsoft.com/office/powerpoint/2010/main" val="3959631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416E7-B9C2-0C4C-889D-83B77DC91877}" type="slidenum">
              <a:rPr lang="en-US" smtClean="0"/>
              <a:t>25</a:t>
            </a:fld>
            <a:endParaRPr lang="en-US"/>
          </a:p>
        </p:txBody>
      </p:sp>
    </p:spTree>
    <p:extLst>
      <p:ext uri="{BB962C8B-B14F-4D97-AF65-F5344CB8AC3E}">
        <p14:creationId xmlns:p14="http://schemas.microsoft.com/office/powerpoint/2010/main" val="2494750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2014, the Canada West Foundation surveyed 3000 people in the four Western provinces and Ontario, for their attitudes towards various industries. While Farming and Forestry enjoy a high level of advocacy and trust, Mining and Energy were highlighted as being the lowest. According to the </a:t>
            </a:r>
            <a:r>
              <a:rPr lang="en-CA" dirty="0" err="1"/>
              <a:t>Ipsos</a:t>
            </a:r>
            <a:r>
              <a:rPr lang="en-CA" dirty="0"/>
              <a:t> Reid corporate reputation model, familiarity is the bedrock of reputation; familiarity breeds trust and advocacy. </a:t>
            </a:r>
          </a:p>
          <a:p>
            <a:endParaRPr lang="en-CA" b="1" dirty="0"/>
          </a:p>
          <a:p>
            <a:r>
              <a:rPr lang="en-CA" b="1" dirty="0"/>
              <a:t>As shown by Michael Cleland in November 2014, these survey results for the Energy industry do not follow this model. …  Public attitudes have likely shifted even more negatively, especially for mining and energy, even more in the past 18 months.</a:t>
            </a:r>
          </a:p>
          <a:p>
            <a:endParaRPr lang="en-CA" dirty="0"/>
          </a:p>
          <a:p>
            <a:r>
              <a:rPr lang="en-CA" dirty="0"/>
              <a:t>Reasons to trust Mining: Government regulated 21%; Good for the economy, creates jobs 19% </a:t>
            </a:r>
          </a:p>
          <a:p>
            <a:endParaRPr lang="en-CA" dirty="0"/>
          </a:p>
          <a:p>
            <a:r>
              <a:rPr lang="en-CA" dirty="0"/>
              <a:t>Reasons to distrust Mining: Bad for the environment, non-sustainable practices 37%; Motivated by financial gains, not socially responsible 26%</a:t>
            </a:r>
          </a:p>
          <a:p>
            <a:endParaRPr lang="en-CA" dirty="0"/>
          </a:p>
          <a:p>
            <a:r>
              <a:rPr lang="en-CA" dirty="0"/>
              <a:t>Reasons to trust Energy: Good for the economy, creates jobs 20%; Government regulated 19% </a:t>
            </a:r>
          </a:p>
          <a:p>
            <a:endParaRPr lang="en-CA" dirty="0"/>
          </a:p>
          <a:p>
            <a:r>
              <a:rPr lang="en-CA" dirty="0"/>
              <a:t>Reasons to distrust Energy: Motivated by financial gains, not socially responsible 48%; Bad for the environment, non-sustainable practices 34%</a:t>
            </a:r>
          </a:p>
        </p:txBody>
      </p:sp>
      <p:sp>
        <p:nvSpPr>
          <p:cNvPr id="4" name="Slide Number Placeholder 3"/>
          <p:cNvSpPr>
            <a:spLocks noGrp="1"/>
          </p:cNvSpPr>
          <p:nvPr>
            <p:ph type="sldNum" sz="quarter" idx="10"/>
          </p:nvPr>
        </p:nvSpPr>
        <p:spPr/>
        <p:txBody>
          <a:bodyPr/>
          <a:lstStyle/>
          <a:p>
            <a:fld id="{957416E7-B9C2-0C4C-889D-83B77DC91877}" type="slidenum">
              <a:rPr lang="en-US" smtClean="0"/>
              <a:t>26</a:t>
            </a:fld>
            <a:endParaRPr lang="en-US"/>
          </a:p>
        </p:txBody>
      </p:sp>
    </p:spTree>
    <p:extLst>
      <p:ext uri="{BB962C8B-B14F-4D97-AF65-F5344CB8AC3E}">
        <p14:creationId xmlns:p14="http://schemas.microsoft.com/office/powerpoint/2010/main" val="551986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mn-cs"/>
              </a:rPr>
              <a:t>This is the framework that </a:t>
            </a:r>
            <a:r>
              <a:rPr lang="en-US" sz="1200" dirty="0" err="1">
                <a:cs typeface="+mn-cs"/>
              </a:rPr>
              <a:t>Kasperson</a:t>
            </a:r>
            <a:r>
              <a:rPr lang="en-US" sz="1200" dirty="0">
                <a:cs typeface="+mn-cs"/>
              </a:rPr>
              <a:t> developed to help understand why attenuation of risks occurs, in this particular case, a derailment. This related to Sandman’s outrage theory that humans will increase the risk level of hazards that scare them and decrease or attenuate the risk level of things that they are not afraid of. </a:t>
            </a:r>
            <a:endParaRPr lang="en-CA" sz="1200" dirty="0">
              <a:cs typeface="+mn-cs"/>
            </a:endParaRPr>
          </a:p>
        </p:txBody>
      </p:sp>
      <p:sp>
        <p:nvSpPr>
          <p:cNvPr id="4" name="Slide Number Placeholder 3"/>
          <p:cNvSpPr>
            <a:spLocks noGrp="1"/>
          </p:cNvSpPr>
          <p:nvPr>
            <p:ph type="sldNum" sz="quarter" idx="10"/>
          </p:nvPr>
        </p:nvSpPr>
        <p:spPr/>
        <p:txBody>
          <a:bodyPr/>
          <a:lstStyle/>
          <a:p>
            <a:pPr defTabSz="1790578" fontAlgn="auto">
              <a:spcBef>
                <a:spcPts val="0"/>
              </a:spcBef>
              <a:spcAft>
                <a:spcPts val="0"/>
              </a:spcAft>
              <a:defRPr/>
            </a:pPr>
            <a:fld id="{8C747B73-6B03-4EF3-AD40-683CE00DABF6}" type="slidenum">
              <a:rPr lang="en-US">
                <a:solidFill>
                  <a:prstClr val="black"/>
                </a:solidFill>
                <a:latin typeface="Calibri"/>
              </a:rPr>
              <a:pPr defTabSz="1790578" fontAlgn="auto">
                <a:spcBef>
                  <a:spcPts val="0"/>
                </a:spcBef>
                <a:spcAft>
                  <a:spcPts val="0"/>
                </a:spcAft>
                <a:defRPr/>
              </a:pPr>
              <a:t>28</a:t>
            </a:fld>
            <a:endParaRPr lang="en-US">
              <a:solidFill>
                <a:prstClr val="black"/>
              </a:solidFill>
              <a:latin typeface="Calibri"/>
            </a:endParaRPr>
          </a:p>
        </p:txBody>
      </p:sp>
    </p:spTree>
    <p:extLst>
      <p:ext uri="{BB962C8B-B14F-4D97-AF65-F5344CB8AC3E}">
        <p14:creationId xmlns:p14="http://schemas.microsoft.com/office/powerpoint/2010/main" val="227075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mn-lt"/>
                <a:ea typeface="+mn-ea"/>
                <a:cs typeface="+mn-cs"/>
              </a:rPr>
              <a:t>Emotions have been shown to dominate our evaluations, decision-making, and many other individual- and group-level processes. </a:t>
            </a:r>
          </a:p>
          <a:p>
            <a:endParaRPr lang="en-CA" dirty="0">
              <a:solidFill>
                <a:schemeClr val="tx1"/>
              </a:solidFill>
              <a:latin typeface="+mn-lt"/>
              <a:ea typeface="+mn-ea"/>
              <a:cs typeface="+mn-cs"/>
            </a:endParaRPr>
          </a:p>
          <a:p>
            <a:r>
              <a:rPr lang="en-CA" dirty="0">
                <a:solidFill>
                  <a:schemeClr val="tx1"/>
                </a:solidFill>
                <a:latin typeface="+mn-lt"/>
                <a:ea typeface="+mn-ea"/>
                <a:cs typeface="+mn-cs"/>
              </a:rPr>
              <a:t>Thus, relying on exclusively cognitive and rational reasoning will</a:t>
            </a:r>
            <a:r>
              <a:rPr lang="en-CA" baseline="0" dirty="0">
                <a:solidFill>
                  <a:schemeClr val="tx1"/>
                </a:solidFill>
                <a:latin typeface="+mn-lt"/>
                <a:ea typeface="+mn-ea"/>
                <a:cs typeface="+mn-cs"/>
              </a:rPr>
              <a:t> not capture this trust -&gt; social license -&gt; legitimacy conundrum.</a:t>
            </a:r>
          </a:p>
          <a:p>
            <a:endParaRPr lang="en-CA"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7416E7-B9C2-0C4C-889D-83B77DC91877}" type="slidenum">
              <a:rPr lang="en-US" smtClean="0"/>
              <a:t>31</a:t>
            </a:fld>
            <a:endParaRPr lang="en-US"/>
          </a:p>
        </p:txBody>
      </p:sp>
    </p:spTree>
    <p:extLst>
      <p:ext uri="{BB962C8B-B14F-4D97-AF65-F5344CB8AC3E}">
        <p14:creationId xmlns:p14="http://schemas.microsoft.com/office/powerpoint/2010/main" val="3784204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416E7-B9C2-0C4C-889D-83B77DC91877}" type="slidenum">
              <a:rPr lang="en-US" smtClean="0"/>
              <a:t>32</a:t>
            </a:fld>
            <a:endParaRPr lang="en-US"/>
          </a:p>
        </p:txBody>
      </p:sp>
    </p:spTree>
    <p:extLst>
      <p:ext uri="{BB962C8B-B14F-4D97-AF65-F5344CB8AC3E}">
        <p14:creationId xmlns:p14="http://schemas.microsoft.com/office/powerpoint/2010/main" val="2662036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416E7-B9C2-0C4C-889D-83B77DC91877}" type="slidenum">
              <a:rPr lang="en-US" smtClean="0"/>
              <a:t>33</a:t>
            </a:fld>
            <a:endParaRPr lang="en-US"/>
          </a:p>
        </p:txBody>
      </p:sp>
    </p:spTree>
    <p:extLst>
      <p:ext uri="{BB962C8B-B14F-4D97-AF65-F5344CB8AC3E}">
        <p14:creationId xmlns:p14="http://schemas.microsoft.com/office/powerpoint/2010/main" val="1035764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pPr>
            <a:r>
              <a:rPr lang="en-CA" dirty="0">
                <a:solidFill>
                  <a:schemeClr val="dk1"/>
                </a:solidFill>
                <a:ea typeface="Calibri"/>
                <a:cs typeface="Calibri"/>
                <a:sym typeface="Calibri"/>
              </a:rPr>
              <a:t>We built our corpus based on 124 keywords obtained from telephone and face-to-face interviews with resource industry insiders, to which we added the names of member companies of the ACR. Each of these terms was searched in a newspaper database to find individual articles. Duplicate articles were removed to obtain the final corpus.</a:t>
            </a:r>
          </a:p>
          <a:p>
            <a:pPr>
              <a:buClr>
                <a:schemeClr val="dk1"/>
              </a:buClr>
            </a:pPr>
            <a:endParaRPr lang="en-CA" dirty="0">
              <a:solidFill>
                <a:schemeClr val="dk1"/>
              </a:solidFill>
              <a:ea typeface="Calibri"/>
              <a:cs typeface="Calibri"/>
              <a:sym typeface="Calibri"/>
            </a:endParaRPr>
          </a:p>
          <a:p>
            <a:pPr>
              <a:buClr>
                <a:schemeClr val="dk1"/>
              </a:buClr>
            </a:pPr>
            <a:r>
              <a:rPr lang="en-CA" dirty="0">
                <a:solidFill>
                  <a:schemeClr val="dk1"/>
                </a:solidFill>
                <a:ea typeface="Calibri"/>
                <a:cs typeface="Calibri"/>
                <a:sym typeface="Calibri"/>
              </a:rPr>
              <a:t>Based on this, we created a 471,000 article (441.6 million word) corpus of newspapers articles published between 1989 to 2015. </a:t>
            </a:r>
          </a:p>
          <a:p>
            <a:pPr>
              <a:buClr>
                <a:schemeClr val="dk1"/>
              </a:buClr>
            </a:pPr>
            <a:endParaRPr lang="en-CA" dirty="0">
              <a:solidFill>
                <a:schemeClr val="dk1"/>
              </a:solidFill>
              <a:ea typeface="Calibri"/>
              <a:cs typeface="Calibri"/>
              <a:sym typeface="Calibri"/>
            </a:endParaRPr>
          </a:p>
          <a:p>
            <a:pPr>
              <a:buClr>
                <a:schemeClr val="dk1"/>
              </a:buClr>
            </a:pPr>
            <a:r>
              <a:rPr lang="en-CA" dirty="0">
                <a:solidFill>
                  <a:schemeClr val="dk1"/>
                </a:solidFill>
                <a:ea typeface="Calibri"/>
                <a:cs typeface="Calibri"/>
                <a:sym typeface="Calibri"/>
              </a:rPr>
              <a:t>We have used a variety of quantitative methods to analyze this corpus. </a:t>
            </a:r>
          </a:p>
          <a:p>
            <a:pPr>
              <a:buClr>
                <a:schemeClr val="dk1"/>
              </a:buClr>
            </a:pPr>
            <a:endParaRPr lang="en-CA" dirty="0">
              <a:solidFill>
                <a:schemeClr val="dk1"/>
              </a:solidFill>
              <a:ea typeface="Calibri"/>
              <a:cs typeface="Calibri"/>
              <a:sym typeface="Calibri"/>
            </a:endParaRPr>
          </a:p>
          <a:p>
            <a:pPr>
              <a:buClr>
                <a:schemeClr val="dk1"/>
              </a:buClr>
            </a:pPr>
            <a:r>
              <a:rPr lang="en-CA" dirty="0">
                <a:solidFill>
                  <a:schemeClr val="dk1"/>
                </a:solidFill>
                <a:ea typeface="Calibri"/>
                <a:cs typeface="Calibri"/>
                <a:sym typeface="Calibri"/>
              </a:rPr>
              <a:t>In this presentation, we provide highlights from our Phase I research as an illustration of the ‘range of possibilities’ for these tools.</a:t>
            </a:r>
          </a:p>
          <a:p>
            <a:endParaRPr lang="en-US" dirty="0"/>
          </a:p>
        </p:txBody>
      </p:sp>
      <p:sp>
        <p:nvSpPr>
          <p:cNvPr id="4" name="Slide Number Placeholder 3"/>
          <p:cNvSpPr>
            <a:spLocks noGrp="1"/>
          </p:cNvSpPr>
          <p:nvPr>
            <p:ph type="sldNum" sz="quarter" idx="10"/>
          </p:nvPr>
        </p:nvSpPr>
        <p:spPr/>
        <p:txBody>
          <a:bodyPr/>
          <a:lstStyle/>
          <a:p>
            <a:fld id="{957416E7-B9C2-0C4C-889D-83B77DC91877}" type="slidenum">
              <a:rPr lang="en-US" smtClean="0"/>
              <a:t>34</a:t>
            </a:fld>
            <a:endParaRPr lang="en-US"/>
          </a:p>
        </p:txBody>
      </p:sp>
    </p:spTree>
    <p:extLst>
      <p:ext uri="{BB962C8B-B14F-4D97-AF65-F5344CB8AC3E}">
        <p14:creationId xmlns:p14="http://schemas.microsoft.com/office/powerpoint/2010/main" val="1731311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416E7-B9C2-0C4C-889D-83B77DC91877}" type="slidenum">
              <a:rPr lang="en-US" smtClean="0"/>
              <a:t>35</a:t>
            </a:fld>
            <a:endParaRPr lang="en-US"/>
          </a:p>
        </p:txBody>
      </p:sp>
    </p:spTree>
    <p:extLst>
      <p:ext uri="{BB962C8B-B14F-4D97-AF65-F5344CB8AC3E}">
        <p14:creationId xmlns:p14="http://schemas.microsoft.com/office/powerpoint/2010/main" val="929874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chemeClr val="dk1"/>
              </a:buClr>
              <a:defRPr/>
            </a:pPr>
            <a:r>
              <a:rPr lang="en-US" dirty="0">
                <a:solidFill>
                  <a:schemeClr val="dk1"/>
                </a:solidFill>
                <a:latin typeface="Arial"/>
                <a:ea typeface="Arial"/>
                <a:cs typeface="Arial"/>
                <a:sym typeface="Arial"/>
              </a:rPr>
              <a:t>In April 2008, as oil prices were increasing to the peak price of $147/barrel, 1600 ducks landed on </a:t>
            </a:r>
            <a:r>
              <a:rPr lang="en-US" dirty="0" err="1">
                <a:solidFill>
                  <a:schemeClr val="dk1"/>
                </a:solidFill>
                <a:latin typeface="Arial"/>
                <a:ea typeface="Arial"/>
                <a:cs typeface="Arial"/>
                <a:sym typeface="Arial"/>
              </a:rPr>
              <a:t>Syncrude’s</a:t>
            </a:r>
            <a:r>
              <a:rPr lang="en-US" dirty="0">
                <a:solidFill>
                  <a:schemeClr val="dk1"/>
                </a:solidFill>
                <a:latin typeface="Arial"/>
                <a:ea typeface="Arial"/>
                <a:cs typeface="Arial"/>
                <a:sym typeface="Arial"/>
              </a:rPr>
              <a:t> tailings ponds and died. The duck deaths were videotaped, posted online, and went viral. Higher media attention overall, during this highly visual and emotional event resulted in a frenzy of criticism. </a:t>
            </a:r>
          </a:p>
          <a:p>
            <a:pPr defTabSz="939363">
              <a:buClr>
                <a:schemeClr val="dk1"/>
              </a:buClr>
              <a:defRPr/>
            </a:pPr>
            <a:endParaRPr lang="en-US" dirty="0">
              <a:solidFill>
                <a:schemeClr val="dk1"/>
              </a:solidFill>
              <a:latin typeface="Arial"/>
              <a:ea typeface="Arial"/>
              <a:cs typeface="Arial"/>
              <a:sym typeface="Arial"/>
            </a:endParaRPr>
          </a:p>
          <a:p>
            <a:pPr defTabSz="939363">
              <a:buClr>
                <a:schemeClr val="dk1"/>
              </a:buClr>
              <a:defRPr/>
            </a:pPr>
            <a:r>
              <a:rPr lang="en-US" dirty="0">
                <a:solidFill>
                  <a:schemeClr val="dk1"/>
                </a:solidFill>
                <a:latin typeface="Arial"/>
                <a:ea typeface="Arial"/>
                <a:cs typeface="Arial"/>
                <a:sym typeface="Arial"/>
              </a:rPr>
              <a:t>As shown in this </a:t>
            </a:r>
            <a:r>
              <a:rPr lang="en-US" dirty="0" err="1">
                <a:solidFill>
                  <a:schemeClr val="dk1"/>
                </a:solidFill>
                <a:latin typeface="Arial"/>
                <a:ea typeface="Arial"/>
                <a:cs typeface="Arial"/>
                <a:sym typeface="Arial"/>
              </a:rPr>
              <a:t>firgure</a:t>
            </a:r>
            <a:r>
              <a:rPr lang="en-US" dirty="0">
                <a:solidFill>
                  <a:schemeClr val="dk1"/>
                </a:solidFill>
                <a:latin typeface="Arial"/>
                <a:ea typeface="Arial"/>
                <a:cs typeface="Arial"/>
                <a:sym typeface="Arial"/>
              </a:rPr>
              <a:t>, the </a:t>
            </a:r>
            <a:r>
              <a:rPr lang="en-US" dirty="0" err="1">
                <a:solidFill>
                  <a:schemeClr val="dk1"/>
                </a:solidFill>
                <a:latin typeface="Arial"/>
                <a:ea typeface="Arial"/>
                <a:cs typeface="Arial"/>
                <a:sym typeface="Arial"/>
              </a:rPr>
              <a:t>alarmingness</a:t>
            </a:r>
            <a:r>
              <a:rPr lang="en-US" dirty="0">
                <a:solidFill>
                  <a:schemeClr val="dk1"/>
                </a:solidFill>
                <a:latin typeface="Arial"/>
                <a:ea typeface="Arial"/>
                <a:cs typeface="Arial"/>
                <a:sym typeface="Arial"/>
              </a:rPr>
              <a:t> of </a:t>
            </a:r>
            <a:r>
              <a:rPr lang="en-US" i="1" dirty="0">
                <a:solidFill>
                  <a:schemeClr val="dk1"/>
                </a:solidFill>
                <a:latin typeface="Arial"/>
                <a:ea typeface="Arial"/>
                <a:cs typeface="Arial"/>
                <a:sym typeface="Arial"/>
              </a:rPr>
              <a:t>tar sands</a:t>
            </a:r>
            <a:r>
              <a:rPr lang="en-US" dirty="0">
                <a:solidFill>
                  <a:schemeClr val="dk1"/>
                </a:solidFill>
                <a:latin typeface="Arial"/>
                <a:ea typeface="Arial"/>
                <a:cs typeface="Arial"/>
                <a:sym typeface="Arial"/>
              </a:rPr>
              <a:t> began to rise immediately after this event.</a:t>
            </a:r>
            <a:endParaRPr lang="en-US" dirty="0">
              <a:effectLst/>
            </a:endParaRPr>
          </a:p>
          <a:p>
            <a:pPr>
              <a:buClr>
                <a:schemeClr val="dk1"/>
              </a:buClr>
            </a:pPr>
            <a:endParaRPr lang="en-US" dirty="0">
              <a:solidFill>
                <a:schemeClr val="dk1"/>
              </a:solidFill>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957416E7-B9C2-0C4C-889D-83B77DC91877}" type="slidenum">
              <a:rPr lang="en-US" smtClean="0"/>
              <a:t>36</a:t>
            </a:fld>
            <a:endParaRPr lang="en-US"/>
          </a:p>
        </p:txBody>
      </p:sp>
    </p:spTree>
    <p:extLst>
      <p:ext uri="{BB962C8B-B14F-4D97-AF65-F5344CB8AC3E}">
        <p14:creationId xmlns:p14="http://schemas.microsoft.com/office/powerpoint/2010/main" val="58531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84275"/>
            <a:ext cx="4260850" cy="3197225"/>
          </a:xfrm>
        </p:spPr>
      </p:sp>
      <p:sp>
        <p:nvSpPr>
          <p:cNvPr id="3" name="Notes Placeholder 2"/>
          <p:cNvSpPr>
            <a:spLocks noGrp="1"/>
          </p:cNvSpPr>
          <p:nvPr>
            <p:ph type="body" idx="1"/>
          </p:nvPr>
        </p:nvSpPr>
        <p:spPr/>
        <p:txBody>
          <a:bodyPr>
            <a:normAutofit/>
          </a:bodyPr>
          <a:lstStyle/>
          <a:p>
            <a:r>
              <a:rPr lang="en-CA" dirty="0"/>
              <a:t>Now, what is risk communication? Again, there are many different definitions of what risk communications is. We are using the definition from health Canada. Which focuses on the exchange of information and the skillful interaction with stakeholders supported by appropriate information. </a:t>
            </a:r>
          </a:p>
        </p:txBody>
      </p:sp>
      <p:sp>
        <p:nvSpPr>
          <p:cNvPr id="4" name="Slide Number Placeholder 3"/>
          <p:cNvSpPr>
            <a:spLocks noGrp="1"/>
          </p:cNvSpPr>
          <p:nvPr>
            <p:ph type="sldNum" sz="quarter" idx="10"/>
          </p:nvPr>
        </p:nvSpPr>
        <p:spPr/>
        <p:txBody>
          <a:bodyPr/>
          <a:lstStyle/>
          <a:p>
            <a:fld id="{DA35397B-D84E-4079-A3A9-D6878B89826C}" type="slidenum">
              <a:rPr lang="en-CA" altLang="en-US" smtClean="0"/>
              <a:pPr/>
              <a:t>3</a:t>
            </a:fld>
            <a:endParaRPr lang="en-CA" altLang="en-US" dirty="0"/>
          </a:p>
        </p:txBody>
      </p:sp>
    </p:spTree>
    <p:extLst>
      <p:ext uri="{BB962C8B-B14F-4D97-AF65-F5344CB8AC3E}">
        <p14:creationId xmlns:p14="http://schemas.microsoft.com/office/powerpoint/2010/main" val="3922514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chemeClr val="dk1"/>
              </a:buClr>
              <a:defRPr/>
            </a:pPr>
            <a:r>
              <a:rPr lang="en-US" dirty="0">
                <a:solidFill>
                  <a:schemeClr val="dk1"/>
                </a:solidFill>
                <a:latin typeface="Arial"/>
                <a:ea typeface="Arial"/>
                <a:cs typeface="Arial"/>
                <a:sym typeface="Arial"/>
              </a:rPr>
              <a:t>To determine how these labels are inter-related, we undertook a time series analysis to determine whether two signals are predictive of each other, and at what delays. This figure shows that increases in tar sands negativity maximally predict increases in oil sands negativity 35 weeks in advance (approximately 8 months; top maximum value). Increases in oil sands negativity maximally predict decreases in tar sands negativity 200 weeks in advance (approximately 4 years; bottom minimum value).</a:t>
            </a:r>
            <a:endParaRPr lang="en-US" dirty="0">
              <a:effectLst/>
            </a:endParaRPr>
          </a:p>
          <a:p>
            <a:pPr>
              <a:buClr>
                <a:schemeClr val="dk1"/>
              </a:buClr>
            </a:pPr>
            <a:endParaRPr lang="en-US" dirty="0">
              <a:solidFill>
                <a:schemeClr val="dk1"/>
              </a:solidFill>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957416E7-B9C2-0C4C-889D-83B77DC91877}" type="slidenum">
              <a:rPr lang="en-US" smtClean="0"/>
              <a:t>37</a:t>
            </a:fld>
            <a:endParaRPr lang="en-US"/>
          </a:p>
        </p:txBody>
      </p:sp>
    </p:spTree>
    <p:extLst>
      <p:ext uri="{BB962C8B-B14F-4D97-AF65-F5344CB8AC3E}">
        <p14:creationId xmlns:p14="http://schemas.microsoft.com/office/powerpoint/2010/main" val="2324749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slide</a:t>
            </a:r>
          </a:p>
        </p:txBody>
      </p:sp>
      <p:sp>
        <p:nvSpPr>
          <p:cNvPr id="4" name="Slide Number Placeholder 3"/>
          <p:cNvSpPr>
            <a:spLocks noGrp="1"/>
          </p:cNvSpPr>
          <p:nvPr>
            <p:ph type="sldNum" sz="quarter" idx="10"/>
          </p:nvPr>
        </p:nvSpPr>
        <p:spPr/>
        <p:txBody>
          <a:bodyPr/>
          <a:lstStyle/>
          <a:p>
            <a:fld id="{B7A09328-8E19-48AF-9234-44C4A2AEFC63}" type="slidenum">
              <a:rPr lang="en-CA" smtClean="0"/>
              <a:t>40</a:t>
            </a:fld>
            <a:endParaRPr lang="en-CA"/>
          </a:p>
        </p:txBody>
      </p:sp>
    </p:spTree>
    <p:extLst>
      <p:ext uri="{BB962C8B-B14F-4D97-AF65-F5344CB8AC3E}">
        <p14:creationId xmlns:p14="http://schemas.microsoft.com/office/powerpoint/2010/main" val="2860029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416E7-B9C2-0C4C-889D-83B77DC91877}" type="slidenum">
              <a:rPr lang="en-US" smtClean="0"/>
              <a:t>42</a:t>
            </a:fld>
            <a:endParaRPr lang="en-US"/>
          </a:p>
        </p:txBody>
      </p:sp>
    </p:spTree>
    <p:extLst>
      <p:ext uri="{BB962C8B-B14F-4D97-AF65-F5344CB8AC3E}">
        <p14:creationId xmlns:p14="http://schemas.microsoft.com/office/powerpoint/2010/main" val="134800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84275"/>
            <a:ext cx="4260850" cy="3197225"/>
          </a:xfrm>
        </p:spPr>
      </p:sp>
      <p:sp>
        <p:nvSpPr>
          <p:cNvPr id="3" name="Notes Placeholder 2"/>
          <p:cNvSpPr>
            <a:spLocks noGrp="1"/>
          </p:cNvSpPr>
          <p:nvPr>
            <p:ph type="body" idx="1"/>
          </p:nvPr>
        </p:nvSpPr>
        <p:spPr/>
        <p:txBody>
          <a:bodyPr>
            <a:normAutofit/>
          </a:bodyPr>
          <a:lstStyle/>
          <a:p>
            <a:r>
              <a:rPr lang="en-CA" dirty="0"/>
              <a:t>Now, what is risk communication? Again, there are many different definitions of what risk communications is. We are using the definition from health Canada. Which focuses on the exchange of information and the skillful interaction with stakeholders supported by appropriate information. </a:t>
            </a:r>
          </a:p>
        </p:txBody>
      </p:sp>
      <p:sp>
        <p:nvSpPr>
          <p:cNvPr id="4" name="Slide Number Placeholder 3"/>
          <p:cNvSpPr>
            <a:spLocks noGrp="1"/>
          </p:cNvSpPr>
          <p:nvPr>
            <p:ph type="sldNum" sz="quarter" idx="10"/>
          </p:nvPr>
        </p:nvSpPr>
        <p:spPr/>
        <p:txBody>
          <a:bodyPr/>
          <a:lstStyle/>
          <a:p>
            <a:fld id="{DA35397B-D84E-4079-A3A9-D6878B89826C}" type="slidenum">
              <a:rPr lang="en-CA" altLang="en-US" smtClean="0"/>
              <a:pPr/>
              <a:t>4</a:t>
            </a:fld>
            <a:endParaRPr lang="en-CA" altLang="en-US" dirty="0"/>
          </a:p>
        </p:txBody>
      </p:sp>
    </p:spTree>
    <p:extLst>
      <p:ext uri="{BB962C8B-B14F-4D97-AF65-F5344CB8AC3E}">
        <p14:creationId xmlns:p14="http://schemas.microsoft.com/office/powerpoint/2010/main" val="2467754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title and first point</a:t>
            </a:r>
          </a:p>
          <a:p>
            <a:r>
              <a:rPr lang="en-US" dirty="0"/>
              <a:t>Added or modified</a:t>
            </a:r>
          </a:p>
        </p:txBody>
      </p:sp>
      <p:sp>
        <p:nvSpPr>
          <p:cNvPr id="4" name="Slide Number Placeholder 3"/>
          <p:cNvSpPr>
            <a:spLocks noGrp="1"/>
          </p:cNvSpPr>
          <p:nvPr>
            <p:ph type="sldNum" sz="quarter" idx="10"/>
          </p:nvPr>
        </p:nvSpPr>
        <p:spPr/>
        <p:txBody>
          <a:bodyPr/>
          <a:lstStyle/>
          <a:p>
            <a:fld id="{B7A09328-8E19-48AF-9234-44C4A2AEFC63}" type="slidenum">
              <a:rPr lang="en-CA" smtClean="0"/>
              <a:t>5</a:t>
            </a:fld>
            <a:endParaRPr lang="en-CA"/>
          </a:p>
        </p:txBody>
      </p:sp>
    </p:spTree>
    <p:extLst>
      <p:ext uri="{BB962C8B-B14F-4D97-AF65-F5344CB8AC3E}">
        <p14:creationId xmlns:p14="http://schemas.microsoft.com/office/powerpoint/2010/main" val="174747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416E7-B9C2-0C4C-889D-83B77DC91877}" type="slidenum">
              <a:rPr lang="en-US" smtClean="0"/>
              <a:t>6</a:t>
            </a:fld>
            <a:endParaRPr lang="en-US"/>
          </a:p>
        </p:txBody>
      </p:sp>
    </p:spTree>
    <p:extLst>
      <p:ext uri="{BB962C8B-B14F-4D97-AF65-F5344CB8AC3E}">
        <p14:creationId xmlns:p14="http://schemas.microsoft.com/office/powerpoint/2010/main" val="202026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09328-8E19-48AF-9234-44C4A2AEFC63}" type="slidenum">
              <a:rPr lang="en-CA" smtClean="0"/>
              <a:t>7</a:t>
            </a:fld>
            <a:endParaRPr lang="en-CA"/>
          </a:p>
        </p:txBody>
      </p:sp>
    </p:spTree>
    <p:extLst>
      <p:ext uri="{BB962C8B-B14F-4D97-AF65-F5344CB8AC3E}">
        <p14:creationId xmlns:p14="http://schemas.microsoft.com/office/powerpoint/2010/main" val="359851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dirty="0"/>
              <a:t>I may have a few other slides that we can use </a:t>
            </a:r>
          </a:p>
          <a:p>
            <a:endParaRPr lang="en-US" dirty="0"/>
          </a:p>
        </p:txBody>
      </p:sp>
      <p:sp>
        <p:nvSpPr>
          <p:cNvPr id="4" name="Slide Number Placeholder 3"/>
          <p:cNvSpPr>
            <a:spLocks noGrp="1"/>
          </p:cNvSpPr>
          <p:nvPr>
            <p:ph type="sldNum" sz="quarter" idx="10"/>
          </p:nvPr>
        </p:nvSpPr>
        <p:spPr/>
        <p:txBody>
          <a:bodyPr/>
          <a:lstStyle/>
          <a:p>
            <a:fld id="{957416E7-B9C2-0C4C-889D-83B77DC91877}" type="slidenum">
              <a:rPr lang="en-US" smtClean="0"/>
              <a:t>8</a:t>
            </a:fld>
            <a:endParaRPr lang="en-US"/>
          </a:p>
        </p:txBody>
      </p:sp>
    </p:spTree>
    <p:extLst>
      <p:ext uri="{BB962C8B-B14F-4D97-AF65-F5344CB8AC3E}">
        <p14:creationId xmlns:p14="http://schemas.microsoft.com/office/powerpoint/2010/main" val="223912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Silent spring</a:t>
            </a:r>
            <a:r>
              <a:rPr lang="en-CA" baseline="0" dirty="0"/>
              <a:t> was published in 1962.</a:t>
            </a:r>
            <a:endParaRPr lang="en-US" dirty="0"/>
          </a:p>
        </p:txBody>
      </p:sp>
      <p:sp>
        <p:nvSpPr>
          <p:cNvPr id="4" name="Slide Number Placeholder 3"/>
          <p:cNvSpPr>
            <a:spLocks noGrp="1"/>
          </p:cNvSpPr>
          <p:nvPr>
            <p:ph type="sldNum" sz="quarter" idx="10"/>
          </p:nvPr>
        </p:nvSpPr>
        <p:spPr/>
        <p:txBody>
          <a:bodyPr/>
          <a:lstStyle/>
          <a:p>
            <a:fld id="{B7A09328-8E19-48AF-9234-44C4A2AEFC63}" type="slidenum">
              <a:rPr lang="en-CA" smtClean="0"/>
              <a:t>9</a:t>
            </a:fld>
            <a:endParaRPr lang="en-CA"/>
          </a:p>
        </p:txBody>
      </p:sp>
    </p:spTree>
    <p:extLst>
      <p:ext uri="{BB962C8B-B14F-4D97-AF65-F5344CB8AC3E}">
        <p14:creationId xmlns:p14="http://schemas.microsoft.com/office/powerpoint/2010/main" val="301202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26728E5D-D4E9-D042-98B4-A622836EEB89}" type="slidenum">
              <a:rPr lang="en-US" smtClean="0"/>
              <a:t>‹#›</a:t>
            </a:fld>
            <a:endParaRPr lang="en-US"/>
          </a:p>
        </p:txBody>
      </p:sp>
    </p:spTree>
    <p:extLst>
      <p:ext uri="{BB962C8B-B14F-4D97-AF65-F5344CB8AC3E}">
        <p14:creationId xmlns:p14="http://schemas.microsoft.com/office/powerpoint/2010/main" val="418583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0" y="4939563"/>
            <a:ext cx="9144000" cy="191843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36313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Full Page">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0" y="0"/>
            <a:ext cx="9144000" cy="6858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17774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4" name="Picture Placeholder 5"/>
          <p:cNvSpPr>
            <a:spLocks noGrp="1"/>
          </p:cNvSpPr>
          <p:nvPr>
            <p:ph type="pic" sz="quarter" idx="11" hasCustomPrompt="1"/>
          </p:nvPr>
        </p:nvSpPr>
        <p:spPr>
          <a:xfrm>
            <a:off x="4959385" y="1596190"/>
            <a:ext cx="1515979" cy="366562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5"/>
          <p:cNvSpPr>
            <a:spLocks noGrp="1"/>
          </p:cNvSpPr>
          <p:nvPr>
            <p:ph type="pic" sz="quarter" idx="12" hasCustomPrompt="1"/>
          </p:nvPr>
        </p:nvSpPr>
        <p:spPr>
          <a:xfrm>
            <a:off x="6746075" y="1596190"/>
            <a:ext cx="1515979" cy="366562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97682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0" y="1778374"/>
            <a:ext cx="9144000" cy="330125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2343421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 name="Picture Placeholder 5"/>
          <p:cNvSpPr>
            <a:spLocks noGrp="1"/>
          </p:cNvSpPr>
          <p:nvPr>
            <p:ph type="pic" sz="quarter" idx="11" hasCustomPrompt="1"/>
          </p:nvPr>
        </p:nvSpPr>
        <p:spPr>
          <a:xfrm>
            <a:off x="4299531" y="1164056"/>
            <a:ext cx="1911136" cy="452989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5"/>
          <p:cNvSpPr>
            <a:spLocks noGrp="1"/>
          </p:cNvSpPr>
          <p:nvPr>
            <p:ph type="pic" sz="quarter" idx="12" hasCustomPrompt="1"/>
          </p:nvPr>
        </p:nvSpPr>
        <p:spPr>
          <a:xfrm>
            <a:off x="6318465" y="1164056"/>
            <a:ext cx="1911136" cy="452989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07872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4" name="Picture Placeholder 5"/>
          <p:cNvSpPr>
            <a:spLocks noGrp="1"/>
          </p:cNvSpPr>
          <p:nvPr>
            <p:ph type="pic" sz="quarter" idx="11" hasCustomPrompt="1"/>
          </p:nvPr>
        </p:nvSpPr>
        <p:spPr>
          <a:xfrm>
            <a:off x="2712547" y="1021977"/>
            <a:ext cx="1808450" cy="481404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5"/>
          <p:cNvSpPr>
            <a:spLocks noGrp="1"/>
          </p:cNvSpPr>
          <p:nvPr>
            <p:ph type="pic" sz="quarter" idx="12" hasCustomPrompt="1"/>
          </p:nvPr>
        </p:nvSpPr>
        <p:spPr>
          <a:xfrm>
            <a:off x="4623003" y="1021977"/>
            <a:ext cx="1808450" cy="481404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2252943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802090" y="1021977"/>
            <a:ext cx="7539820" cy="481404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2609834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693711" y="937284"/>
            <a:ext cx="7756578" cy="314389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557608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3928222" y="0"/>
            <a:ext cx="5215778" cy="6858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564837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942976" y="0"/>
            <a:ext cx="3879476" cy="6858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40640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6728E5D-D4E9-D042-98B4-A622836EEB89}" type="slidenum">
              <a:rPr lang="en-US" smtClean="0"/>
              <a:t>‹#›</a:t>
            </a:fld>
            <a:endParaRPr lang="en-US"/>
          </a:p>
        </p:txBody>
      </p:sp>
    </p:spTree>
    <p:extLst>
      <p:ext uri="{BB962C8B-B14F-4D97-AF65-F5344CB8AC3E}">
        <p14:creationId xmlns:p14="http://schemas.microsoft.com/office/powerpoint/2010/main" val="2626553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802090" y="1021976"/>
            <a:ext cx="1662322" cy="481404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7" name="Picture Placeholder 5"/>
          <p:cNvSpPr>
            <a:spLocks noGrp="1"/>
          </p:cNvSpPr>
          <p:nvPr>
            <p:ph type="pic" sz="quarter" idx="12" hasCustomPrompt="1"/>
          </p:nvPr>
        </p:nvSpPr>
        <p:spPr>
          <a:xfrm>
            <a:off x="2761256" y="1021976"/>
            <a:ext cx="1662322" cy="481404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8" name="Picture Placeholder 5"/>
          <p:cNvSpPr>
            <a:spLocks noGrp="1"/>
          </p:cNvSpPr>
          <p:nvPr>
            <p:ph type="pic" sz="quarter" idx="13" hasCustomPrompt="1"/>
          </p:nvPr>
        </p:nvSpPr>
        <p:spPr>
          <a:xfrm>
            <a:off x="4720421" y="1021976"/>
            <a:ext cx="1662322" cy="481404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9" name="Picture Placeholder 5"/>
          <p:cNvSpPr>
            <a:spLocks noGrp="1"/>
          </p:cNvSpPr>
          <p:nvPr>
            <p:ph type="pic" sz="quarter" idx="14" hasCustomPrompt="1"/>
          </p:nvPr>
        </p:nvSpPr>
        <p:spPr>
          <a:xfrm>
            <a:off x="6679588" y="1021976"/>
            <a:ext cx="1662322" cy="481404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2742443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905870" y="1204820"/>
            <a:ext cx="7293474" cy="444836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205453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857250" y="1126191"/>
            <a:ext cx="3454213" cy="460561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318215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3141045" y="2378310"/>
            <a:ext cx="1576035" cy="2101380"/>
          </a:xfrm>
          <a:custGeom>
            <a:avLst/>
            <a:gdLst>
              <a:gd name="connsiteX0" fmla="*/ 2101380 w 4202760"/>
              <a:gd name="connsiteY0" fmla="*/ 0 h 4202760"/>
              <a:gd name="connsiteX1" fmla="*/ 4202760 w 4202760"/>
              <a:gd name="connsiteY1" fmla="*/ 2101380 h 4202760"/>
              <a:gd name="connsiteX2" fmla="*/ 2101380 w 4202760"/>
              <a:gd name="connsiteY2" fmla="*/ 4202760 h 4202760"/>
              <a:gd name="connsiteX3" fmla="*/ 0 w 4202760"/>
              <a:gd name="connsiteY3" fmla="*/ 2101380 h 4202760"/>
            </a:gdLst>
            <a:ahLst/>
            <a:cxnLst>
              <a:cxn ang="0">
                <a:pos x="connsiteX0" y="connsiteY0"/>
              </a:cxn>
              <a:cxn ang="0">
                <a:pos x="connsiteX1" y="connsiteY1"/>
              </a:cxn>
              <a:cxn ang="0">
                <a:pos x="connsiteX2" y="connsiteY2"/>
              </a:cxn>
              <a:cxn ang="0">
                <a:pos x="connsiteX3" y="connsiteY3"/>
              </a:cxn>
            </a:cxnLst>
            <a:rect l="l" t="t" r="r" b="b"/>
            <a:pathLst>
              <a:path w="4202760" h="4202760">
                <a:moveTo>
                  <a:pt x="2101380" y="0"/>
                </a:moveTo>
                <a:lnTo>
                  <a:pt x="4202760" y="2101380"/>
                </a:lnTo>
                <a:lnTo>
                  <a:pt x="2101380" y="4202760"/>
                </a:lnTo>
                <a:lnTo>
                  <a:pt x="0" y="2101380"/>
                </a:lnTo>
                <a:close/>
              </a:path>
            </a:pathLst>
          </a:custGeom>
        </p:spPr>
        <p:txBody>
          <a:bodyPr wrap="square">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6" name="Picture Placeholder 5"/>
          <p:cNvSpPr>
            <a:spLocks noGrp="1"/>
          </p:cNvSpPr>
          <p:nvPr>
            <p:ph type="pic" sz="quarter" idx="12" hasCustomPrompt="1"/>
          </p:nvPr>
        </p:nvSpPr>
        <p:spPr>
          <a:xfrm>
            <a:off x="6061262" y="2378310"/>
            <a:ext cx="1576035" cy="2101380"/>
          </a:xfrm>
          <a:custGeom>
            <a:avLst/>
            <a:gdLst>
              <a:gd name="connsiteX0" fmla="*/ 2101380 w 4202760"/>
              <a:gd name="connsiteY0" fmla="*/ 0 h 4202760"/>
              <a:gd name="connsiteX1" fmla="*/ 4202760 w 4202760"/>
              <a:gd name="connsiteY1" fmla="*/ 2101380 h 4202760"/>
              <a:gd name="connsiteX2" fmla="*/ 2101380 w 4202760"/>
              <a:gd name="connsiteY2" fmla="*/ 4202760 h 4202760"/>
              <a:gd name="connsiteX3" fmla="*/ 0 w 4202760"/>
              <a:gd name="connsiteY3" fmla="*/ 2101380 h 4202760"/>
            </a:gdLst>
            <a:ahLst/>
            <a:cxnLst>
              <a:cxn ang="0">
                <a:pos x="connsiteX0" y="connsiteY0"/>
              </a:cxn>
              <a:cxn ang="0">
                <a:pos x="connsiteX1" y="connsiteY1"/>
              </a:cxn>
              <a:cxn ang="0">
                <a:pos x="connsiteX2" y="connsiteY2"/>
              </a:cxn>
              <a:cxn ang="0">
                <a:pos x="connsiteX3" y="connsiteY3"/>
              </a:cxn>
            </a:cxnLst>
            <a:rect l="l" t="t" r="r" b="b"/>
            <a:pathLst>
              <a:path w="4202760" h="4202760">
                <a:moveTo>
                  <a:pt x="2101380" y="0"/>
                </a:moveTo>
                <a:lnTo>
                  <a:pt x="4202760" y="2101380"/>
                </a:lnTo>
                <a:lnTo>
                  <a:pt x="2101380" y="4202760"/>
                </a:lnTo>
                <a:lnTo>
                  <a:pt x="0" y="2101380"/>
                </a:lnTo>
                <a:close/>
              </a:path>
            </a:pathLst>
          </a:custGeom>
        </p:spPr>
        <p:txBody>
          <a:bodyPr wrap="square">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587189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950648" y="2378310"/>
            <a:ext cx="1576035" cy="2101380"/>
          </a:xfrm>
          <a:custGeom>
            <a:avLst/>
            <a:gdLst>
              <a:gd name="connsiteX0" fmla="*/ 2101380 w 4202760"/>
              <a:gd name="connsiteY0" fmla="*/ 0 h 4202760"/>
              <a:gd name="connsiteX1" fmla="*/ 4202760 w 4202760"/>
              <a:gd name="connsiteY1" fmla="*/ 2101380 h 4202760"/>
              <a:gd name="connsiteX2" fmla="*/ 2101380 w 4202760"/>
              <a:gd name="connsiteY2" fmla="*/ 4202760 h 4202760"/>
              <a:gd name="connsiteX3" fmla="*/ 0 w 4202760"/>
              <a:gd name="connsiteY3" fmla="*/ 2101380 h 4202760"/>
            </a:gdLst>
            <a:ahLst/>
            <a:cxnLst>
              <a:cxn ang="0">
                <a:pos x="connsiteX0" y="connsiteY0"/>
              </a:cxn>
              <a:cxn ang="0">
                <a:pos x="connsiteX1" y="connsiteY1"/>
              </a:cxn>
              <a:cxn ang="0">
                <a:pos x="connsiteX2" y="connsiteY2"/>
              </a:cxn>
              <a:cxn ang="0">
                <a:pos x="connsiteX3" y="connsiteY3"/>
              </a:cxn>
            </a:cxnLst>
            <a:rect l="l" t="t" r="r" b="b"/>
            <a:pathLst>
              <a:path w="4202760" h="4202760">
                <a:moveTo>
                  <a:pt x="2101380" y="0"/>
                </a:moveTo>
                <a:lnTo>
                  <a:pt x="4202760" y="2101380"/>
                </a:lnTo>
                <a:lnTo>
                  <a:pt x="2101380" y="4202760"/>
                </a:lnTo>
                <a:lnTo>
                  <a:pt x="0" y="2101380"/>
                </a:lnTo>
                <a:close/>
              </a:path>
            </a:pathLst>
          </a:custGeom>
        </p:spPr>
        <p:txBody>
          <a:bodyPr wrap="square">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6" name="Picture Placeholder 5"/>
          <p:cNvSpPr>
            <a:spLocks noGrp="1"/>
          </p:cNvSpPr>
          <p:nvPr>
            <p:ph type="pic" sz="quarter" idx="12" hasCustomPrompt="1"/>
          </p:nvPr>
        </p:nvSpPr>
        <p:spPr>
          <a:xfrm>
            <a:off x="3783983" y="2378310"/>
            <a:ext cx="1576035" cy="2101380"/>
          </a:xfrm>
          <a:custGeom>
            <a:avLst/>
            <a:gdLst>
              <a:gd name="connsiteX0" fmla="*/ 2101380 w 4202760"/>
              <a:gd name="connsiteY0" fmla="*/ 0 h 4202760"/>
              <a:gd name="connsiteX1" fmla="*/ 4202760 w 4202760"/>
              <a:gd name="connsiteY1" fmla="*/ 2101380 h 4202760"/>
              <a:gd name="connsiteX2" fmla="*/ 2101380 w 4202760"/>
              <a:gd name="connsiteY2" fmla="*/ 4202760 h 4202760"/>
              <a:gd name="connsiteX3" fmla="*/ 0 w 4202760"/>
              <a:gd name="connsiteY3" fmla="*/ 2101380 h 4202760"/>
            </a:gdLst>
            <a:ahLst/>
            <a:cxnLst>
              <a:cxn ang="0">
                <a:pos x="connsiteX0" y="connsiteY0"/>
              </a:cxn>
              <a:cxn ang="0">
                <a:pos x="connsiteX1" y="connsiteY1"/>
              </a:cxn>
              <a:cxn ang="0">
                <a:pos x="connsiteX2" y="connsiteY2"/>
              </a:cxn>
              <a:cxn ang="0">
                <a:pos x="connsiteX3" y="connsiteY3"/>
              </a:cxn>
            </a:cxnLst>
            <a:rect l="l" t="t" r="r" b="b"/>
            <a:pathLst>
              <a:path w="4202760" h="4202760">
                <a:moveTo>
                  <a:pt x="2101380" y="0"/>
                </a:moveTo>
                <a:lnTo>
                  <a:pt x="4202760" y="2101380"/>
                </a:lnTo>
                <a:lnTo>
                  <a:pt x="2101380" y="4202760"/>
                </a:lnTo>
                <a:lnTo>
                  <a:pt x="0" y="2101380"/>
                </a:lnTo>
                <a:close/>
              </a:path>
            </a:pathLst>
          </a:custGeom>
        </p:spPr>
        <p:txBody>
          <a:bodyPr wrap="square">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7" name="Picture Placeholder 6"/>
          <p:cNvSpPr>
            <a:spLocks noGrp="1"/>
          </p:cNvSpPr>
          <p:nvPr>
            <p:ph type="pic" sz="quarter" idx="13" hasCustomPrompt="1"/>
          </p:nvPr>
        </p:nvSpPr>
        <p:spPr>
          <a:xfrm>
            <a:off x="6704199" y="2378310"/>
            <a:ext cx="1576035" cy="2101380"/>
          </a:xfrm>
          <a:custGeom>
            <a:avLst/>
            <a:gdLst>
              <a:gd name="connsiteX0" fmla="*/ 2101380 w 4202760"/>
              <a:gd name="connsiteY0" fmla="*/ 0 h 4202760"/>
              <a:gd name="connsiteX1" fmla="*/ 4202760 w 4202760"/>
              <a:gd name="connsiteY1" fmla="*/ 2101380 h 4202760"/>
              <a:gd name="connsiteX2" fmla="*/ 2101380 w 4202760"/>
              <a:gd name="connsiteY2" fmla="*/ 4202760 h 4202760"/>
              <a:gd name="connsiteX3" fmla="*/ 0 w 4202760"/>
              <a:gd name="connsiteY3" fmla="*/ 2101380 h 4202760"/>
            </a:gdLst>
            <a:ahLst/>
            <a:cxnLst>
              <a:cxn ang="0">
                <a:pos x="connsiteX0" y="connsiteY0"/>
              </a:cxn>
              <a:cxn ang="0">
                <a:pos x="connsiteX1" y="connsiteY1"/>
              </a:cxn>
              <a:cxn ang="0">
                <a:pos x="connsiteX2" y="connsiteY2"/>
              </a:cxn>
              <a:cxn ang="0">
                <a:pos x="connsiteX3" y="connsiteY3"/>
              </a:cxn>
            </a:cxnLst>
            <a:rect l="l" t="t" r="r" b="b"/>
            <a:pathLst>
              <a:path w="4202760" h="4202760">
                <a:moveTo>
                  <a:pt x="2101380" y="0"/>
                </a:moveTo>
                <a:lnTo>
                  <a:pt x="4202760" y="2101380"/>
                </a:lnTo>
                <a:lnTo>
                  <a:pt x="2101380" y="4202760"/>
                </a:lnTo>
                <a:lnTo>
                  <a:pt x="0" y="2101380"/>
                </a:lnTo>
                <a:close/>
              </a:path>
            </a:pathLst>
          </a:custGeom>
        </p:spPr>
        <p:txBody>
          <a:bodyPr wrap="square">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681560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950648" y="2378310"/>
            <a:ext cx="1576035" cy="2101380"/>
          </a:xfrm>
          <a:custGeom>
            <a:avLst/>
            <a:gdLst>
              <a:gd name="connsiteX0" fmla="*/ 2101380 w 4202760"/>
              <a:gd name="connsiteY0" fmla="*/ 0 h 4202760"/>
              <a:gd name="connsiteX1" fmla="*/ 4202760 w 4202760"/>
              <a:gd name="connsiteY1" fmla="*/ 2101380 h 4202760"/>
              <a:gd name="connsiteX2" fmla="*/ 2101380 w 4202760"/>
              <a:gd name="connsiteY2" fmla="*/ 4202760 h 4202760"/>
              <a:gd name="connsiteX3" fmla="*/ 0 w 4202760"/>
              <a:gd name="connsiteY3" fmla="*/ 2101380 h 4202760"/>
            </a:gdLst>
            <a:ahLst/>
            <a:cxnLst>
              <a:cxn ang="0">
                <a:pos x="connsiteX0" y="connsiteY0"/>
              </a:cxn>
              <a:cxn ang="0">
                <a:pos x="connsiteX1" y="connsiteY1"/>
              </a:cxn>
              <a:cxn ang="0">
                <a:pos x="connsiteX2" y="connsiteY2"/>
              </a:cxn>
              <a:cxn ang="0">
                <a:pos x="connsiteX3" y="connsiteY3"/>
              </a:cxn>
            </a:cxnLst>
            <a:rect l="l" t="t" r="r" b="b"/>
            <a:pathLst>
              <a:path w="4202760" h="4202760">
                <a:moveTo>
                  <a:pt x="2101380" y="0"/>
                </a:moveTo>
                <a:lnTo>
                  <a:pt x="4202760" y="2101380"/>
                </a:lnTo>
                <a:lnTo>
                  <a:pt x="2101380" y="4202760"/>
                </a:lnTo>
                <a:lnTo>
                  <a:pt x="0" y="2101380"/>
                </a:lnTo>
                <a:close/>
              </a:path>
            </a:pathLst>
          </a:custGeom>
        </p:spPr>
        <p:txBody>
          <a:bodyPr wrap="square">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4"/>
          <p:cNvSpPr>
            <a:spLocks noGrp="1"/>
          </p:cNvSpPr>
          <p:nvPr>
            <p:ph type="pic" sz="quarter" idx="12" hasCustomPrompt="1"/>
          </p:nvPr>
        </p:nvSpPr>
        <p:spPr>
          <a:xfrm>
            <a:off x="3783983" y="2378310"/>
            <a:ext cx="1576035" cy="2101380"/>
          </a:xfrm>
          <a:custGeom>
            <a:avLst/>
            <a:gdLst>
              <a:gd name="connsiteX0" fmla="*/ 2101380 w 4202760"/>
              <a:gd name="connsiteY0" fmla="*/ 0 h 4202760"/>
              <a:gd name="connsiteX1" fmla="*/ 4202760 w 4202760"/>
              <a:gd name="connsiteY1" fmla="*/ 2101380 h 4202760"/>
              <a:gd name="connsiteX2" fmla="*/ 2101380 w 4202760"/>
              <a:gd name="connsiteY2" fmla="*/ 4202760 h 4202760"/>
              <a:gd name="connsiteX3" fmla="*/ 0 w 4202760"/>
              <a:gd name="connsiteY3" fmla="*/ 2101380 h 4202760"/>
            </a:gdLst>
            <a:ahLst/>
            <a:cxnLst>
              <a:cxn ang="0">
                <a:pos x="connsiteX0" y="connsiteY0"/>
              </a:cxn>
              <a:cxn ang="0">
                <a:pos x="connsiteX1" y="connsiteY1"/>
              </a:cxn>
              <a:cxn ang="0">
                <a:pos x="connsiteX2" y="connsiteY2"/>
              </a:cxn>
              <a:cxn ang="0">
                <a:pos x="connsiteX3" y="connsiteY3"/>
              </a:cxn>
            </a:cxnLst>
            <a:rect l="l" t="t" r="r" b="b"/>
            <a:pathLst>
              <a:path w="4202760" h="4202760">
                <a:moveTo>
                  <a:pt x="2101380" y="0"/>
                </a:moveTo>
                <a:lnTo>
                  <a:pt x="4202760" y="2101380"/>
                </a:lnTo>
                <a:lnTo>
                  <a:pt x="2101380" y="4202760"/>
                </a:lnTo>
                <a:lnTo>
                  <a:pt x="0" y="2101380"/>
                </a:lnTo>
                <a:close/>
              </a:path>
            </a:pathLst>
          </a:custGeom>
        </p:spPr>
        <p:txBody>
          <a:bodyPr wrap="square">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872863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1501182" y="1422027"/>
            <a:ext cx="2278968" cy="401394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790714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802090" y="1021977"/>
            <a:ext cx="7539820" cy="330125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702767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5824258" y="0"/>
            <a:ext cx="3319742" cy="6858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2058092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4" name="Picture Placeholder 5"/>
          <p:cNvSpPr>
            <a:spLocks noGrp="1"/>
          </p:cNvSpPr>
          <p:nvPr>
            <p:ph type="pic" sz="quarter" idx="11" hasCustomPrompt="1"/>
          </p:nvPr>
        </p:nvSpPr>
        <p:spPr>
          <a:xfrm>
            <a:off x="802090" y="1021976"/>
            <a:ext cx="3620045" cy="481404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6" name="Picture Placeholder 5"/>
          <p:cNvSpPr>
            <a:spLocks noGrp="1"/>
          </p:cNvSpPr>
          <p:nvPr>
            <p:ph type="pic" sz="quarter" idx="12" hasCustomPrompt="1"/>
          </p:nvPr>
        </p:nvSpPr>
        <p:spPr>
          <a:xfrm>
            <a:off x="4720422" y="1021976"/>
            <a:ext cx="3665500" cy="481404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59122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228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4856069" y="0"/>
            <a:ext cx="3454213" cy="6858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4187484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802090" y="1021446"/>
            <a:ext cx="4105504" cy="4815108"/>
          </a:xfrm>
          <a:prstGeom prst="rect">
            <a:avLst/>
          </a:prstGeom>
          <a:ln w="381000">
            <a:solidFill>
              <a:schemeClr val="tx1">
                <a:lumMod val="85000"/>
                <a:lumOff val="15000"/>
              </a:schemeClr>
            </a:solidFill>
            <a:miter lim="800000"/>
          </a:ln>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2432914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4" name="Picture Placeholder 5"/>
          <p:cNvSpPr>
            <a:spLocks noGrp="1"/>
          </p:cNvSpPr>
          <p:nvPr>
            <p:ph type="pic" sz="quarter" idx="12" hasCustomPrompt="1"/>
          </p:nvPr>
        </p:nvSpPr>
        <p:spPr>
          <a:xfrm>
            <a:off x="802090" y="1007803"/>
            <a:ext cx="3620045" cy="295163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5"/>
          <p:cNvSpPr>
            <a:spLocks noGrp="1"/>
          </p:cNvSpPr>
          <p:nvPr>
            <p:ph type="pic" sz="quarter" idx="13" hasCustomPrompt="1"/>
          </p:nvPr>
        </p:nvSpPr>
        <p:spPr>
          <a:xfrm>
            <a:off x="4720422" y="1007803"/>
            <a:ext cx="3665500" cy="295163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645992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1" y="0"/>
            <a:ext cx="4684619" cy="6858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173728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4" name="Picture Placeholder 5"/>
          <p:cNvSpPr>
            <a:spLocks noGrp="1"/>
          </p:cNvSpPr>
          <p:nvPr>
            <p:ph type="pic" sz="quarter" idx="12" hasCustomPrompt="1"/>
          </p:nvPr>
        </p:nvSpPr>
        <p:spPr>
          <a:xfrm>
            <a:off x="1044669" y="952357"/>
            <a:ext cx="2390214" cy="318695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5"/>
          <p:cNvSpPr>
            <a:spLocks noGrp="1"/>
          </p:cNvSpPr>
          <p:nvPr>
            <p:ph type="pic" sz="quarter" idx="13" hasCustomPrompt="1"/>
          </p:nvPr>
        </p:nvSpPr>
        <p:spPr>
          <a:xfrm>
            <a:off x="3999505" y="3722451"/>
            <a:ext cx="4099827" cy="225238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919792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6097400" y="0"/>
            <a:ext cx="2390214" cy="6858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898319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907677" y="1210235"/>
            <a:ext cx="7328648" cy="443753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847218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4" name="Picture Placeholder 5"/>
          <p:cNvSpPr>
            <a:spLocks noGrp="1"/>
          </p:cNvSpPr>
          <p:nvPr>
            <p:ph type="pic" sz="quarter" idx="12" hasCustomPrompt="1"/>
          </p:nvPr>
        </p:nvSpPr>
        <p:spPr>
          <a:xfrm>
            <a:off x="1689287" y="2928631"/>
            <a:ext cx="2324660" cy="241374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5"/>
          <p:cNvSpPr>
            <a:spLocks noGrp="1"/>
          </p:cNvSpPr>
          <p:nvPr>
            <p:ph type="pic" sz="quarter" idx="13" hasCustomPrompt="1"/>
          </p:nvPr>
        </p:nvSpPr>
        <p:spPr>
          <a:xfrm>
            <a:off x="5314950" y="2928631"/>
            <a:ext cx="2324660" cy="241374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738371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4" name="Picture Placeholder 5"/>
          <p:cNvSpPr>
            <a:spLocks noGrp="1"/>
          </p:cNvSpPr>
          <p:nvPr>
            <p:ph type="pic" sz="quarter" idx="12" hasCustomPrompt="1"/>
          </p:nvPr>
        </p:nvSpPr>
        <p:spPr>
          <a:xfrm>
            <a:off x="3890479" y="1429729"/>
            <a:ext cx="1915365" cy="2530431"/>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5"/>
          <p:cNvSpPr>
            <a:spLocks noGrp="1"/>
          </p:cNvSpPr>
          <p:nvPr>
            <p:ph type="pic" sz="quarter" idx="13" hasCustomPrompt="1"/>
          </p:nvPr>
        </p:nvSpPr>
        <p:spPr>
          <a:xfrm>
            <a:off x="6314733" y="1429729"/>
            <a:ext cx="1915365" cy="2530431"/>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36936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907676" y="1210235"/>
            <a:ext cx="7328648" cy="303231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297187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4">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942976" y="0"/>
            <a:ext cx="3879476" cy="6858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95194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4914175" y="1206874"/>
            <a:ext cx="3344957" cy="444425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835317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907676" y="1912845"/>
            <a:ext cx="7328648" cy="303231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665072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1279770" y="3825689"/>
            <a:ext cx="2521323" cy="1492624"/>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853885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4" name="Picture Placeholder 5"/>
          <p:cNvSpPr>
            <a:spLocks noGrp="1"/>
          </p:cNvSpPr>
          <p:nvPr>
            <p:ph type="pic" sz="quarter" idx="12" hasCustomPrompt="1"/>
          </p:nvPr>
        </p:nvSpPr>
        <p:spPr>
          <a:xfrm>
            <a:off x="1279770" y="1306372"/>
            <a:ext cx="2521323" cy="1492624"/>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5"/>
          <p:cNvSpPr>
            <a:spLocks noGrp="1"/>
          </p:cNvSpPr>
          <p:nvPr>
            <p:ph type="pic" sz="quarter" idx="13" hasCustomPrompt="1"/>
          </p:nvPr>
        </p:nvSpPr>
        <p:spPr>
          <a:xfrm>
            <a:off x="1279770" y="4059005"/>
            <a:ext cx="2521323" cy="1492624"/>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4085176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1279770" y="1306372"/>
            <a:ext cx="2521323" cy="1492624"/>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28810860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0" y="0"/>
            <a:ext cx="4059331" cy="6858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684109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1">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0" y="3402106"/>
            <a:ext cx="9144000" cy="3455894"/>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4077968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2">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2844894" y="1223682"/>
            <a:ext cx="3454213" cy="4410636"/>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442932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3">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1069882" y="0"/>
            <a:ext cx="3454213" cy="6858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928626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4">
    <p:spTree>
      <p:nvGrpSpPr>
        <p:cNvPr id="1" name=""/>
        <p:cNvGrpSpPr/>
        <p:nvPr/>
      </p:nvGrpSpPr>
      <p:grpSpPr>
        <a:xfrm>
          <a:off x="0" y="0"/>
          <a:ext cx="0" cy="0"/>
          <a:chOff x="0" y="0"/>
          <a:chExt cx="0" cy="0"/>
        </a:xfrm>
      </p:grpSpPr>
      <p:sp>
        <p:nvSpPr>
          <p:cNvPr id="4" name="Picture Placeholder 5"/>
          <p:cNvSpPr>
            <a:spLocks noGrp="1"/>
          </p:cNvSpPr>
          <p:nvPr>
            <p:ph type="pic" sz="quarter" idx="12" hasCustomPrompt="1"/>
          </p:nvPr>
        </p:nvSpPr>
        <p:spPr>
          <a:xfrm>
            <a:off x="2623858" y="786653"/>
            <a:ext cx="1844768" cy="5284694"/>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5"/>
          <p:cNvSpPr>
            <a:spLocks noGrp="1"/>
          </p:cNvSpPr>
          <p:nvPr>
            <p:ph type="pic" sz="quarter" idx="13" hasCustomPrompt="1"/>
          </p:nvPr>
        </p:nvSpPr>
        <p:spPr>
          <a:xfrm>
            <a:off x="4675374" y="786653"/>
            <a:ext cx="1844768" cy="5284694"/>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425987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50623B-1091-4622-879A-CCA6A91B7502}" type="datetimeFigureOut">
              <a:rPr lang="en-CA" smtClean="0"/>
              <a:t>2026-05-11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49D83E5-FA6B-427A-A553-88F9E498C28E}" type="slidenum">
              <a:rPr lang="en-CA" smtClean="0"/>
              <a:t>‹#›</a:t>
            </a:fld>
            <a:endParaRPr lang="en-CA"/>
          </a:p>
        </p:txBody>
      </p:sp>
    </p:spTree>
    <p:extLst>
      <p:ext uri="{BB962C8B-B14F-4D97-AF65-F5344CB8AC3E}">
        <p14:creationId xmlns:p14="http://schemas.microsoft.com/office/powerpoint/2010/main" val="4140635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5">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881624" y="1038786"/>
            <a:ext cx="4672852" cy="366432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2088241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6">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5287465" y="1647265"/>
            <a:ext cx="2672603" cy="3563471"/>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3037745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7">
    <p:spTree>
      <p:nvGrpSpPr>
        <p:cNvPr id="1" name=""/>
        <p:cNvGrpSpPr/>
        <p:nvPr/>
      </p:nvGrpSpPr>
      <p:grpSpPr>
        <a:xfrm>
          <a:off x="0" y="0"/>
          <a:ext cx="0" cy="0"/>
          <a:chOff x="0" y="0"/>
          <a:chExt cx="0" cy="0"/>
        </a:xfrm>
      </p:grpSpPr>
      <p:sp>
        <p:nvSpPr>
          <p:cNvPr id="4" name="Picture Placeholder 5"/>
          <p:cNvSpPr>
            <a:spLocks noGrp="1"/>
          </p:cNvSpPr>
          <p:nvPr>
            <p:ph type="pic" sz="quarter" idx="12" hasCustomPrompt="1"/>
          </p:nvPr>
        </p:nvSpPr>
        <p:spPr>
          <a:xfrm>
            <a:off x="2623858" y="981636"/>
            <a:ext cx="1844768" cy="489472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5"/>
          <p:cNvSpPr>
            <a:spLocks noGrp="1"/>
          </p:cNvSpPr>
          <p:nvPr>
            <p:ph type="pic" sz="quarter" idx="13" hasCustomPrompt="1"/>
          </p:nvPr>
        </p:nvSpPr>
        <p:spPr>
          <a:xfrm>
            <a:off x="4690502" y="981636"/>
            <a:ext cx="1844768" cy="489472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7411582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8">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2754026" y="981636"/>
            <a:ext cx="1844768" cy="489472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476186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9">
    <p:spTree>
      <p:nvGrpSpPr>
        <p:cNvPr id="1" name=""/>
        <p:cNvGrpSpPr/>
        <p:nvPr/>
      </p:nvGrpSpPr>
      <p:grpSpPr>
        <a:xfrm>
          <a:off x="0" y="0"/>
          <a:ext cx="0" cy="0"/>
          <a:chOff x="0" y="0"/>
          <a:chExt cx="0" cy="0"/>
        </a:xfrm>
      </p:grpSpPr>
      <p:sp>
        <p:nvSpPr>
          <p:cNvPr id="5" name="Picture Placeholder 5"/>
          <p:cNvSpPr>
            <a:spLocks noGrp="1"/>
          </p:cNvSpPr>
          <p:nvPr>
            <p:ph type="pic" sz="quarter" idx="12" hasCustomPrompt="1"/>
          </p:nvPr>
        </p:nvSpPr>
        <p:spPr>
          <a:xfrm>
            <a:off x="1140479" y="1405218"/>
            <a:ext cx="1759884" cy="234651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6" name="Picture Placeholder 5"/>
          <p:cNvSpPr>
            <a:spLocks noGrp="1"/>
          </p:cNvSpPr>
          <p:nvPr>
            <p:ph type="pic" sz="quarter" idx="13" hasCustomPrompt="1"/>
          </p:nvPr>
        </p:nvSpPr>
        <p:spPr>
          <a:xfrm>
            <a:off x="3692058" y="1405218"/>
            <a:ext cx="1759884" cy="234651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7" name="Picture Placeholder 5"/>
          <p:cNvSpPr>
            <a:spLocks noGrp="1"/>
          </p:cNvSpPr>
          <p:nvPr>
            <p:ph type="pic" sz="quarter" idx="14" hasCustomPrompt="1"/>
          </p:nvPr>
        </p:nvSpPr>
        <p:spPr>
          <a:xfrm>
            <a:off x="6243638" y="1405218"/>
            <a:ext cx="1759884" cy="234651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2904618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0">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880782" y="917762"/>
            <a:ext cx="1759884" cy="234651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7" name="Picture Placeholder 5"/>
          <p:cNvSpPr>
            <a:spLocks noGrp="1"/>
          </p:cNvSpPr>
          <p:nvPr>
            <p:ph type="pic" sz="quarter" idx="13" hasCustomPrompt="1"/>
          </p:nvPr>
        </p:nvSpPr>
        <p:spPr>
          <a:xfrm>
            <a:off x="880782" y="3593727"/>
            <a:ext cx="1759884" cy="234651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8" name="Picture Placeholder 5"/>
          <p:cNvSpPr>
            <a:spLocks noGrp="1"/>
          </p:cNvSpPr>
          <p:nvPr>
            <p:ph type="pic" sz="quarter" idx="14" hasCustomPrompt="1"/>
          </p:nvPr>
        </p:nvSpPr>
        <p:spPr>
          <a:xfrm>
            <a:off x="6503334" y="917762"/>
            <a:ext cx="1759884" cy="234651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9" name="Picture Placeholder 5"/>
          <p:cNvSpPr>
            <a:spLocks noGrp="1"/>
          </p:cNvSpPr>
          <p:nvPr>
            <p:ph type="pic" sz="quarter" idx="15" hasCustomPrompt="1"/>
          </p:nvPr>
        </p:nvSpPr>
        <p:spPr>
          <a:xfrm>
            <a:off x="6503334" y="3593727"/>
            <a:ext cx="1759884" cy="234651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41395148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1">
    <p:spTree>
      <p:nvGrpSpPr>
        <p:cNvPr id="1" name=""/>
        <p:cNvGrpSpPr/>
        <p:nvPr/>
      </p:nvGrpSpPr>
      <p:grpSpPr>
        <a:xfrm>
          <a:off x="0" y="0"/>
          <a:ext cx="0" cy="0"/>
          <a:chOff x="0" y="0"/>
          <a:chExt cx="0" cy="0"/>
        </a:xfrm>
      </p:grpSpPr>
      <p:sp>
        <p:nvSpPr>
          <p:cNvPr id="3" name="Picture Placeholder 5"/>
          <p:cNvSpPr>
            <a:spLocks noGrp="1"/>
          </p:cNvSpPr>
          <p:nvPr>
            <p:ph type="pic" sz="quarter" idx="15" hasCustomPrompt="1"/>
          </p:nvPr>
        </p:nvSpPr>
        <p:spPr>
          <a:xfrm>
            <a:off x="3159935" y="2742398"/>
            <a:ext cx="2828141" cy="2374836"/>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471819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2">
    <p:spTree>
      <p:nvGrpSpPr>
        <p:cNvPr id="1" name=""/>
        <p:cNvGrpSpPr/>
        <p:nvPr/>
      </p:nvGrpSpPr>
      <p:grpSpPr>
        <a:xfrm>
          <a:off x="0" y="0"/>
          <a:ext cx="0" cy="0"/>
          <a:chOff x="0" y="0"/>
          <a:chExt cx="0" cy="0"/>
        </a:xfrm>
      </p:grpSpPr>
      <p:sp>
        <p:nvSpPr>
          <p:cNvPr id="3" name="Picture Placeholder 5"/>
          <p:cNvSpPr>
            <a:spLocks noGrp="1"/>
          </p:cNvSpPr>
          <p:nvPr>
            <p:ph type="pic" sz="quarter" idx="15" hasCustomPrompt="1"/>
          </p:nvPr>
        </p:nvSpPr>
        <p:spPr>
          <a:xfrm>
            <a:off x="3181602" y="3169523"/>
            <a:ext cx="2742306" cy="229771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9790190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3">
    <p:spTree>
      <p:nvGrpSpPr>
        <p:cNvPr id="1" name=""/>
        <p:cNvGrpSpPr/>
        <p:nvPr/>
      </p:nvGrpSpPr>
      <p:grpSpPr>
        <a:xfrm>
          <a:off x="0" y="0"/>
          <a:ext cx="0" cy="0"/>
          <a:chOff x="0" y="0"/>
          <a:chExt cx="0" cy="0"/>
        </a:xfrm>
      </p:grpSpPr>
      <p:sp>
        <p:nvSpPr>
          <p:cNvPr id="3" name="Picture Placeholder 5"/>
          <p:cNvSpPr>
            <a:spLocks noGrp="1"/>
          </p:cNvSpPr>
          <p:nvPr>
            <p:ph type="pic" sz="quarter" idx="15" hasCustomPrompt="1"/>
          </p:nvPr>
        </p:nvSpPr>
        <p:spPr>
          <a:xfrm>
            <a:off x="5915768" y="-207657"/>
            <a:ext cx="2011992" cy="474376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7717094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4">
    <p:spTree>
      <p:nvGrpSpPr>
        <p:cNvPr id="1" name=""/>
        <p:cNvGrpSpPr/>
        <p:nvPr/>
      </p:nvGrpSpPr>
      <p:grpSpPr>
        <a:xfrm>
          <a:off x="0" y="0"/>
          <a:ext cx="0" cy="0"/>
          <a:chOff x="0" y="0"/>
          <a:chExt cx="0" cy="0"/>
        </a:xfrm>
      </p:grpSpPr>
      <p:sp>
        <p:nvSpPr>
          <p:cNvPr id="5" name="Picture Placeholder 5"/>
          <p:cNvSpPr>
            <a:spLocks noGrp="1"/>
          </p:cNvSpPr>
          <p:nvPr>
            <p:ph type="pic" sz="quarter" idx="15" hasCustomPrompt="1"/>
          </p:nvPr>
        </p:nvSpPr>
        <p:spPr>
          <a:xfrm>
            <a:off x="1771650" y="3195638"/>
            <a:ext cx="996553" cy="233782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6" name="Picture Placeholder 5"/>
          <p:cNvSpPr>
            <a:spLocks noGrp="1"/>
          </p:cNvSpPr>
          <p:nvPr>
            <p:ph type="pic" sz="quarter" idx="16" hasCustomPrompt="1"/>
          </p:nvPr>
        </p:nvSpPr>
        <p:spPr>
          <a:xfrm>
            <a:off x="4052292" y="3195638"/>
            <a:ext cx="996553" cy="233782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7" name="Picture Placeholder 5"/>
          <p:cNvSpPr>
            <a:spLocks noGrp="1"/>
          </p:cNvSpPr>
          <p:nvPr>
            <p:ph type="pic" sz="quarter" idx="17" hasCustomPrompt="1"/>
          </p:nvPr>
        </p:nvSpPr>
        <p:spPr>
          <a:xfrm>
            <a:off x="6327500" y="3195638"/>
            <a:ext cx="996553" cy="233782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91741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822885" y="2507124"/>
            <a:ext cx="1498231" cy="1997641"/>
          </a:xfrm>
          <a:custGeom>
            <a:avLst/>
            <a:gdLst>
              <a:gd name="connsiteX0" fmla="*/ 1997641 w 3995282"/>
              <a:gd name="connsiteY0" fmla="*/ 0 h 3995282"/>
              <a:gd name="connsiteX1" fmla="*/ 3995282 w 3995282"/>
              <a:gd name="connsiteY1" fmla="*/ 1997641 h 3995282"/>
              <a:gd name="connsiteX2" fmla="*/ 1997641 w 3995282"/>
              <a:gd name="connsiteY2" fmla="*/ 3995282 h 3995282"/>
              <a:gd name="connsiteX3" fmla="*/ 0 w 3995282"/>
              <a:gd name="connsiteY3" fmla="*/ 1997641 h 3995282"/>
              <a:gd name="connsiteX4" fmla="*/ 1997641 w 3995282"/>
              <a:gd name="connsiteY4" fmla="*/ 0 h 399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282" h="3995282">
                <a:moveTo>
                  <a:pt x="1997641" y="0"/>
                </a:moveTo>
                <a:cubicBezTo>
                  <a:pt x="3100908" y="0"/>
                  <a:pt x="3995282" y="894374"/>
                  <a:pt x="3995282" y="1997641"/>
                </a:cubicBezTo>
                <a:cubicBezTo>
                  <a:pt x="3995282" y="3100908"/>
                  <a:pt x="3100908" y="3995282"/>
                  <a:pt x="1997641" y="3995282"/>
                </a:cubicBezTo>
                <a:cubicBezTo>
                  <a:pt x="894374" y="3995282"/>
                  <a:pt x="0" y="3100908"/>
                  <a:pt x="0" y="1997641"/>
                </a:cubicBezTo>
                <a:cubicBezTo>
                  <a:pt x="0" y="894374"/>
                  <a:pt x="894374" y="0"/>
                  <a:pt x="1997641" y="0"/>
                </a:cubicBezTo>
                <a:close/>
              </a:path>
            </a:pathLst>
          </a:custGeom>
        </p:spPr>
        <p:txBody>
          <a:bodyPr wrap="square">
            <a:noAutofit/>
          </a:bodyPr>
          <a:lstStyle>
            <a:lvl1pPr marL="0" indent="0">
              <a:buNone/>
              <a:defRPr sz="1200">
                <a:solidFill>
                  <a:schemeClr val="tx1">
                    <a:lumMod val="85000"/>
                    <a:lumOff val="15000"/>
                  </a:schemeClr>
                </a:solidFill>
                <a:latin typeface="Montserrat" panose="00000500000000000000" pitchFamily="50" charset="-94"/>
              </a:defRPr>
            </a:lvl1pPr>
          </a:lstStyle>
          <a:p>
            <a:r>
              <a:rPr lang="tr-TR"/>
              <a:t>Drag Your Picture Here</a:t>
            </a:r>
          </a:p>
        </p:txBody>
      </p:sp>
    </p:spTree>
    <p:extLst>
      <p:ext uri="{BB962C8B-B14F-4D97-AF65-F5344CB8AC3E}">
        <p14:creationId xmlns:p14="http://schemas.microsoft.com/office/powerpoint/2010/main" val="16754910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5">
    <p:spTree>
      <p:nvGrpSpPr>
        <p:cNvPr id="1" name=""/>
        <p:cNvGrpSpPr/>
        <p:nvPr/>
      </p:nvGrpSpPr>
      <p:grpSpPr>
        <a:xfrm>
          <a:off x="0" y="0"/>
          <a:ext cx="0" cy="0"/>
          <a:chOff x="0" y="0"/>
          <a:chExt cx="0" cy="0"/>
        </a:xfrm>
      </p:grpSpPr>
      <p:sp>
        <p:nvSpPr>
          <p:cNvPr id="3" name="Picture Placeholder 5"/>
          <p:cNvSpPr>
            <a:spLocks noGrp="1"/>
          </p:cNvSpPr>
          <p:nvPr>
            <p:ph type="pic" sz="quarter" idx="15" hasCustomPrompt="1"/>
          </p:nvPr>
        </p:nvSpPr>
        <p:spPr>
          <a:xfrm>
            <a:off x="1171222" y="1458139"/>
            <a:ext cx="2224265" cy="395701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6565347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6">
    <p:spTree>
      <p:nvGrpSpPr>
        <p:cNvPr id="1" name=""/>
        <p:cNvGrpSpPr/>
        <p:nvPr/>
      </p:nvGrpSpPr>
      <p:grpSpPr>
        <a:xfrm>
          <a:off x="0" y="0"/>
          <a:ext cx="0" cy="0"/>
          <a:chOff x="0" y="0"/>
          <a:chExt cx="0" cy="0"/>
        </a:xfrm>
      </p:grpSpPr>
      <p:sp>
        <p:nvSpPr>
          <p:cNvPr id="5" name="Picture Placeholder 5"/>
          <p:cNvSpPr>
            <a:spLocks noGrp="1"/>
          </p:cNvSpPr>
          <p:nvPr>
            <p:ph type="pic" sz="quarter" idx="16" hasCustomPrompt="1"/>
          </p:nvPr>
        </p:nvSpPr>
        <p:spPr>
          <a:xfrm>
            <a:off x="5238504" y="1973431"/>
            <a:ext cx="2789490" cy="2342381"/>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4" name="Picture Placeholder 5"/>
          <p:cNvSpPr>
            <a:spLocks noGrp="1"/>
          </p:cNvSpPr>
          <p:nvPr>
            <p:ph type="pic" sz="quarter" idx="15" hasCustomPrompt="1"/>
          </p:nvPr>
        </p:nvSpPr>
        <p:spPr>
          <a:xfrm>
            <a:off x="4269517" y="2886441"/>
            <a:ext cx="1166751" cy="2073766"/>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9500744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7">
    <p:spTree>
      <p:nvGrpSpPr>
        <p:cNvPr id="1" name=""/>
        <p:cNvGrpSpPr/>
        <p:nvPr/>
      </p:nvGrpSpPr>
      <p:grpSpPr>
        <a:xfrm>
          <a:off x="0" y="0"/>
          <a:ext cx="0" cy="0"/>
          <a:chOff x="0" y="0"/>
          <a:chExt cx="0" cy="0"/>
        </a:xfrm>
      </p:grpSpPr>
      <p:sp>
        <p:nvSpPr>
          <p:cNvPr id="5" name="Picture Placeholder 5"/>
          <p:cNvSpPr>
            <a:spLocks noGrp="1"/>
          </p:cNvSpPr>
          <p:nvPr>
            <p:ph type="pic" sz="quarter" idx="16" hasCustomPrompt="1"/>
          </p:nvPr>
        </p:nvSpPr>
        <p:spPr>
          <a:xfrm>
            <a:off x="1706299" y="1620045"/>
            <a:ext cx="2021681" cy="3593306"/>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4" name="Picture Placeholder 5"/>
          <p:cNvSpPr>
            <a:spLocks noGrp="1"/>
          </p:cNvSpPr>
          <p:nvPr>
            <p:ph type="pic" sz="quarter" idx="15" hasCustomPrompt="1"/>
          </p:nvPr>
        </p:nvSpPr>
        <p:spPr>
          <a:xfrm>
            <a:off x="1013472" y="3652882"/>
            <a:ext cx="816525" cy="192516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439624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8">
    <p:spTree>
      <p:nvGrpSpPr>
        <p:cNvPr id="1" name=""/>
        <p:cNvGrpSpPr/>
        <p:nvPr/>
      </p:nvGrpSpPr>
      <p:grpSpPr>
        <a:xfrm>
          <a:off x="0" y="0"/>
          <a:ext cx="0" cy="0"/>
          <a:chOff x="0" y="0"/>
          <a:chExt cx="0" cy="0"/>
        </a:xfrm>
      </p:grpSpPr>
      <p:sp>
        <p:nvSpPr>
          <p:cNvPr id="3" name="Picture Placeholder 5"/>
          <p:cNvSpPr>
            <a:spLocks noGrp="1"/>
          </p:cNvSpPr>
          <p:nvPr>
            <p:ph type="pic" sz="quarter" idx="16" hasCustomPrompt="1"/>
          </p:nvPr>
        </p:nvSpPr>
        <p:spPr>
          <a:xfrm>
            <a:off x="0" y="1522795"/>
            <a:ext cx="3568716" cy="285554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4739659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9">
    <p:spTree>
      <p:nvGrpSpPr>
        <p:cNvPr id="1" name=""/>
        <p:cNvGrpSpPr/>
        <p:nvPr/>
      </p:nvGrpSpPr>
      <p:grpSpPr>
        <a:xfrm>
          <a:off x="0" y="0"/>
          <a:ext cx="0" cy="0"/>
          <a:chOff x="0" y="0"/>
          <a:chExt cx="0" cy="0"/>
        </a:xfrm>
      </p:grpSpPr>
      <p:sp>
        <p:nvSpPr>
          <p:cNvPr id="4" name="Picture Placeholder 5"/>
          <p:cNvSpPr>
            <a:spLocks noGrp="1"/>
          </p:cNvSpPr>
          <p:nvPr>
            <p:ph type="pic" sz="quarter" idx="16" hasCustomPrompt="1"/>
          </p:nvPr>
        </p:nvSpPr>
        <p:spPr>
          <a:xfrm>
            <a:off x="1880055" y="0"/>
            <a:ext cx="2266931" cy="396272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5"/>
          <p:cNvSpPr>
            <a:spLocks noGrp="1"/>
          </p:cNvSpPr>
          <p:nvPr>
            <p:ph type="pic" sz="quarter" idx="17" hasCustomPrompt="1"/>
          </p:nvPr>
        </p:nvSpPr>
        <p:spPr>
          <a:xfrm>
            <a:off x="5060576" y="0"/>
            <a:ext cx="2266931" cy="396272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589581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0">
    <p:spTree>
      <p:nvGrpSpPr>
        <p:cNvPr id="1" name=""/>
        <p:cNvGrpSpPr/>
        <p:nvPr/>
      </p:nvGrpSpPr>
      <p:grpSpPr>
        <a:xfrm>
          <a:off x="0" y="0"/>
          <a:ext cx="0" cy="0"/>
          <a:chOff x="0" y="0"/>
          <a:chExt cx="0" cy="0"/>
        </a:xfrm>
      </p:grpSpPr>
      <p:sp>
        <p:nvSpPr>
          <p:cNvPr id="4" name="Picture Placeholder 5"/>
          <p:cNvSpPr>
            <a:spLocks noGrp="1"/>
          </p:cNvSpPr>
          <p:nvPr>
            <p:ph type="pic" sz="quarter" idx="16" hasCustomPrompt="1"/>
          </p:nvPr>
        </p:nvSpPr>
        <p:spPr>
          <a:xfrm>
            <a:off x="4117872" y="3157997"/>
            <a:ext cx="1597293" cy="370000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5" name="Picture Placeholder 5"/>
          <p:cNvSpPr>
            <a:spLocks noGrp="1"/>
          </p:cNvSpPr>
          <p:nvPr>
            <p:ph type="pic" sz="quarter" idx="17" hasCustomPrompt="1"/>
          </p:nvPr>
        </p:nvSpPr>
        <p:spPr>
          <a:xfrm>
            <a:off x="6463506" y="3157997"/>
            <a:ext cx="1597293" cy="370000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6593537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1">
    <p:spTree>
      <p:nvGrpSpPr>
        <p:cNvPr id="1" name=""/>
        <p:cNvGrpSpPr/>
        <p:nvPr/>
      </p:nvGrpSpPr>
      <p:grpSpPr>
        <a:xfrm>
          <a:off x="0" y="0"/>
          <a:ext cx="0" cy="0"/>
          <a:chOff x="0" y="0"/>
          <a:chExt cx="0" cy="0"/>
        </a:xfrm>
      </p:grpSpPr>
      <p:sp>
        <p:nvSpPr>
          <p:cNvPr id="3" name="Picture Placeholder 5"/>
          <p:cNvSpPr>
            <a:spLocks noGrp="1"/>
          </p:cNvSpPr>
          <p:nvPr>
            <p:ph type="pic" sz="quarter" idx="16" hasCustomPrompt="1"/>
          </p:nvPr>
        </p:nvSpPr>
        <p:spPr>
          <a:xfrm>
            <a:off x="609600" y="0"/>
            <a:ext cx="3352800" cy="6858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34934299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fault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1713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Footer">
    <p:spTree>
      <p:nvGrpSpPr>
        <p:cNvPr id="1" name=""/>
        <p:cNvGrpSpPr/>
        <p:nvPr/>
      </p:nvGrpSpPr>
      <p:grpSpPr>
        <a:xfrm>
          <a:off x="0" y="0"/>
          <a:ext cx="0" cy="0"/>
          <a:chOff x="0" y="0"/>
          <a:chExt cx="0" cy="0"/>
        </a:xfrm>
      </p:grpSpPr>
      <p:sp>
        <p:nvSpPr>
          <p:cNvPr id="8" name="Rectangle 7"/>
          <p:cNvSpPr/>
          <p:nvPr userDrawn="1"/>
        </p:nvSpPr>
        <p:spPr>
          <a:xfrm>
            <a:off x="0" y="6791325"/>
            <a:ext cx="9144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224343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9C0C8DC-4DB2-468F-B761-FC2A0270E8AB}" type="datetimeFigureOut">
              <a:rPr lang="en-US" smtClean="0"/>
              <a:pPr/>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E34F-861C-4A6A-B142-FB2440115817}" type="slidenum">
              <a:rPr lang="en-US" smtClean="0"/>
              <a:pPr/>
              <a:t>‹#›</a:t>
            </a:fld>
            <a:endParaRPr lang="en-US"/>
          </a:p>
        </p:txBody>
      </p:sp>
    </p:spTree>
    <p:extLst>
      <p:ext uri="{BB962C8B-B14F-4D97-AF65-F5344CB8AC3E}">
        <p14:creationId xmlns:p14="http://schemas.microsoft.com/office/powerpoint/2010/main" val="317417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841790" y="1801906"/>
            <a:ext cx="3299204" cy="2064451"/>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
        <p:nvSpPr>
          <p:cNvPr id="7" name="Picture Placeholder 5"/>
          <p:cNvSpPr>
            <a:spLocks noGrp="1"/>
          </p:cNvSpPr>
          <p:nvPr>
            <p:ph type="pic" sz="quarter" idx="11" hasCustomPrompt="1"/>
          </p:nvPr>
        </p:nvSpPr>
        <p:spPr>
          <a:xfrm>
            <a:off x="5003006" y="1801906"/>
            <a:ext cx="3299204" cy="2064451"/>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20644340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68275"/>
            <a:ext cx="8153400" cy="563563"/>
          </a:xfrm>
          <a:prstGeom prst="rect">
            <a:avLst/>
          </a:prstGeom>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663389" y="1120588"/>
            <a:ext cx="8153400" cy="5105400"/>
          </a:xfrm>
          <a:prstGeom prst="rect">
            <a:avLst/>
          </a:prstGeom>
        </p:spPr>
        <p:txBody>
          <a:bodyPr/>
          <a:lstStyle>
            <a:lvl1pPr marL="342900" indent="-342900">
              <a:buClrTx/>
              <a:buFont typeface="Wingdings" charset="2"/>
              <a:buChar char="§"/>
              <a:defRPr sz="2400">
                <a:solidFill>
                  <a:schemeClr val="tx1"/>
                </a:solidFill>
              </a:defRPr>
            </a:lvl1pPr>
            <a:lvl2pPr marL="742950" indent="-285750">
              <a:buClrTx/>
              <a:buFont typeface="Arial"/>
              <a:buChar char="•"/>
              <a:defRPr sz="2200">
                <a:solidFill>
                  <a:schemeClr val="tx1"/>
                </a:solidFill>
              </a:defRPr>
            </a:lvl2pPr>
            <a:lvl3pPr marL="1143000" indent="-228600">
              <a:buClrTx/>
              <a:buFont typeface="Arial"/>
              <a:buChar char="•"/>
              <a:defRPr sz="2000">
                <a:solidFill>
                  <a:schemeClr val="tx1"/>
                </a:solidFill>
              </a:defRPr>
            </a:lvl3pPr>
            <a:lvl4pPr marL="1600200" indent="-228600">
              <a:buClrTx/>
              <a:buFont typeface="Arial"/>
              <a:buChar char="•"/>
              <a:defRPr>
                <a:solidFill>
                  <a:schemeClr val="tx1"/>
                </a:solidFill>
              </a:defRPr>
            </a:lvl4pPr>
            <a:lvl5pPr marL="2057400" indent="-228600">
              <a:buClrTx/>
              <a:buFont typeface="Arial"/>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6F55321D-E761-4E28-B3D5-735E7824589A}"/>
              </a:ext>
            </a:extLst>
          </p:cNvPr>
          <p:cNvSpPr>
            <a:spLocks noGrp="1"/>
          </p:cNvSpPr>
          <p:nvPr>
            <p:ph type="sldNum" sz="quarter" idx="12"/>
          </p:nvPr>
        </p:nvSpPr>
        <p:spPr>
          <a:xfrm>
            <a:off x="8153400" y="6356351"/>
            <a:ext cx="533400" cy="349250"/>
          </a:xfrm>
          <a:prstGeom prst="rect">
            <a:avLst/>
          </a:prstGeom>
        </p:spPr>
        <p:txBody>
          <a:bodyPr/>
          <a:lstStyle>
            <a:lvl1pPr>
              <a:defRPr b="0"/>
            </a:lvl1pPr>
          </a:lstStyle>
          <a:p>
            <a:fld id="{6F380B40-683D-42FF-B008-58C180CA661C}" type="slidenum">
              <a:rPr lang="en-US" smtClean="0"/>
              <a:pPr/>
              <a:t>‹#›</a:t>
            </a:fld>
            <a:endParaRPr lang="en-US"/>
          </a:p>
        </p:txBody>
      </p:sp>
    </p:spTree>
    <p:extLst>
      <p:ext uri="{BB962C8B-B14F-4D97-AF65-F5344CB8AC3E}">
        <p14:creationId xmlns:p14="http://schemas.microsoft.com/office/powerpoint/2010/main" val="8894655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53400" y="6356351"/>
            <a:ext cx="533400" cy="349250"/>
          </a:xfrm>
          <a:prstGeom prst="rect">
            <a:avLst/>
          </a:prstGeom>
        </p:spPr>
        <p:txBody>
          <a:bodyPr/>
          <a:lstStyle>
            <a:lvl1pPr>
              <a:defRPr b="0"/>
            </a:lvl1pPr>
          </a:lstStyle>
          <a:p>
            <a:fld id="{6F380B40-683D-42FF-B008-58C180CA661C}" type="slidenum">
              <a:rPr lang="en-US" smtClean="0"/>
              <a:pPr/>
              <a:t>‹#›</a:t>
            </a:fld>
            <a:endParaRPr lang="en-US"/>
          </a:p>
        </p:txBody>
      </p:sp>
    </p:spTree>
    <p:extLst>
      <p:ext uri="{BB962C8B-B14F-4D97-AF65-F5344CB8AC3E}">
        <p14:creationId xmlns:p14="http://schemas.microsoft.com/office/powerpoint/2010/main" val="18940407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2A4478-3727-4ACF-8571-DC35451B33D9}" type="datetime1">
              <a:rPr lang="en-CA" smtClean="0"/>
              <a:t>2026-05-11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D54DB-42B2-4B46-B747-6792254B7E97}" type="slidenum">
              <a:rPr lang="en-US" smtClean="0"/>
              <a:t>‹#›</a:t>
            </a:fld>
            <a:endParaRPr lang="en-US" dirty="0"/>
          </a:p>
        </p:txBody>
      </p:sp>
    </p:spTree>
    <p:extLst>
      <p:ext uri="{BB962C8B-B14F-4D97-AF65-F5344CB8AC3E}">
        <p14:creationId xmlns:p14="http://schemas.microsoft.com/office/powerpoint/2010/main" val="450284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29B1E-3B6C-4DF9-BC5D-D2C1312177C3}" type="datetime1">
              <a:rPr lang="en-CA" smtClean="0"/>
              <a:t>2026-05-11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D54DB-42B2-4B46-B747-6792254B7E97}" type="slidenum">
              <a:rPr lang="en-US" smtClean="0"/>
              <a:t>‹#›</a:t>
            </a:fld>
            <a:endParaRPr lang="en-US" dirty="0"/>
          </a:p>
        </p:txBody>
      </p:sp>
    </p:spTree>
    <p:extLst>
      <p:ext uri="{BB962C8B-B14F-4D97-AF65-F5344CB8AC3E}">
        <p14:creationId xmlns:p14="http://schemas.microsoft.com/office/powerpoint/2010/main" val="4228098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BBC32F-D235-4EEC-8EBA-CC59634F5052}" type="datetime1">
              <a:rPr lang="en-CA" smtClean="0"/>
              <a:t>2026-05-11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D54DB-42B2-4B46-B747-6792254B7E97}" type="slidenum">
              <a:rPr lang="en-US" smtClean="0"/>
              <a:t>‹#›</a:t>
            </a:fld>
            <a:endParaRPr lang="en-US" dirty="0"/>
          </a:p>
        </p:txBody>
      </p:sp>
    </p:spTree>
    <p:extLst>
      <p:ext uri="{BB962C8B-B14F-4D97-AF65-F5344CB8AC3E}">
        <p14:creationId xmlns:p14="http://schemas.microsoft.com/office/powerpoint/2010/main" val="3697475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026FDB-3E35-4C00-8C6E-5655A04C656E}" type="datetime1">
              <a:rPr lang="en-CA" smtClean="0"/>
              <a:t>2026-05-11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D54DB-42B2-4B46-B747-6792254B7E97}" type="slidenum">
              <a:rPr lang="en-US" smtClean="0"/>
              <a:t>‹#›</a:t>
            </a:fld>
            <a:endParaRPr lang="en-US" dirty="0"/>
          </a:p>
        </p:txBody>
      </p:sp>
    </p:spTree>
    <p:extLst>
      <p:ext uri="{BB962C8B-B14F-4D97-AF65-F5344CB8AC3E}">
        <p14:creationId xmlns:p14="http://schemas.microsoft.com/office/powerpoint/2010/main" val="34603883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20A8C-D01C-41D2-BF36-59FB96DCF952}" type="datetime1">
              <a:rPr lang="en-CA" smtClean="0"/>
              <a:t>2026-05-11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D54DB-42B2-4B46-B747-6792254B7E97}" type="slidenum">
              <a:rPr lang="en-US" smtClean="0"/>
              <a:t>‹#›</a:t>
            </a:fld>
            <a:endParaRPr lang="en-US" dirty="0"/>
          </a:p>
        </p:txBody>
      </p:sp>
    </p:spTree>
    <p:extLst>
      <p:ext uri="{BB962C8B-B14F-4D97-AF65-F5344CB8AC3E}">
        <p14:creationId xmlns:p14="http://schemas.microsoft.com/office/powerpoint/2010/main" val="10594952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615A0-8408-4763-8728-9F5A0AFC665F}" type="datetime1">
              <a:rPr lang="en-CA" smtClean="0"/>
              <a:t>2026-05-11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D54DB-42B2-4B46-B747-6792254B7E97}" type="slidenum">
              <a:rPr lang="en-US" smtClean="0"/>
              <a:t>‹#›</a:t>
            </a:fld>
            <a:endParaRPr lang="en-US" dirty="0"/>
          </a:p>
        </p:txBody>
      </p:sp>
    </p:spTree>
    <p:extLst>
      <p:ext uri="{BB962C8B-B14F-4D97-AF65-F5344CB8AC3E}">
        <p14:creationId xmlns:p14="http://schemas.microsoft.com/office/powerpoint/2010/main" val="34680798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3D7F1-1607-426A-AB0D-0F9B4C6106E8}" type="datetime1">
              <a:rPr lang="en-CA" smtClean="0"/>
              <a:t>2026-05-11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D54DB-42B2-4B46-B747-6792254B7E97}" type="slidenum">
              <a:rPr lang="en-US" smtClean="0"/>
              <a:t>‹#›</a:t>
            </a:fld>
            <a:endParaRPr lang="en-US" dirty="0"/>
          </a:p>
        </p:txBody>
      </p:sp>
    </p:spTree>
    <p:extLst>
      <p:ext uri="{BB962C8B-B14F-4D97-AF65-F5344CB8AC3E}">
        <p14:creationId xmlns:p14="http://schemas.microsoft.com/office/powerpoint/2010/main" val="16497358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918A074-412E-4A27-89F2-B54FEF98DB78}" type="datetime1">
              <a:rPr lang="en-CA" smtClean="0"/>
              <a:t>2026-05-11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D54DB-42B2-4B46-B747-6792254B7E97}" type="slidenum">
              <a:rPr lang="en-US" smtClean="0"/>
              <a:t>‹#›</a:t>
            </a:fld>
            <a:endParaRPr lang="en-US" dirty="0"/>
          </a:p>
        </p:txBody>
      </p:sp>
    </p:spTree>
    <p:extLst>
      <p:ext uri="{BB962C8B-B14F-4D97-AF65-F5344CB8AC3E}">
        <p14:creationId xmlns:p14="http://schemas.microsoft.com/office/powerpoint/2010/main" val="222364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801886" y="1778000"/>
            <a:ext cx="7540228" cy="3302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6318025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05EBCB8-5460-4DA3-8235-B0618669A5A6}" type="datetime1">
              <a:rPr lang="en-CA" smtClean="0"/>
              <a:t>2026-05-11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D54DB-42B2-4B46-B747-6792254B7E97}" type="slidenum">
              <a:rPr lang="en-US" smtClean="0"/>
              <a:t>‹#›</a:t>
            </a:fld>
            <a:endParaRPr lang="en-US" dirty="0"/>
          </a:p>
        </p:txBody>
      </p:sp>
    </p:spTree>
    <p:extLst>
      <p:ext uri="{BB962C8B-B14F-4D97-AF65-F5344CB8AC3E}">
        <p14:creationId xmlns:p14="http://schemas.microsoft.com/office/powerpoint/2010/main" val="35996013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40474-2E10-4A46-8D59-E1E856102462}" type="datetime1">
              <a:rPr lang="en-CA" smtClean="0"/>
              <a:t>2026-05-11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D54DB-42B2-4B46-B747-6792254B7E97}" type="slidenum">
              <a:rPr lang="en-US" smtClean="0"/>
              <a:t>‹#›</a:t>
            </a:fld>
            <a:endParaRPr lang="en-US" dirty="0"/>
          </a:p>
        </p:txBody>
      </p:sp>
    </p:spTree>
    <p:extLst>
      <p:ext uri="{BB962C8B-B14F-4D97-AF65-F5344CB8AC3E}">
        <p14:creationId xmlns:p14="http://schemas.microsoft.com/office/powerpoint/2010/main" val="17349829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E9044-FC10-4062-BB9A-E259EDCE1E55}" type="datetime1">
              <a:rPr lang="en-CA" smtClean="0"/>
              <a:t>2026-05-11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D54DB-42B2-4B46-B747-6792254B7E97}" type="slidenum">
              <a:rPr lang="en-US" smtClean="0"/>
              <a:t>‹#›</a:t>
            </a:fld>
            <a:endParaRPr lang="en-US" dirty="0"/>
          </a:p>
        </p:txBody>
      </p:sp>
    </p:spTree>
    <p:extLst>
      <p:ext uri="{BB962C8B-B14F-4D97-AF65-F5344CB8AC3E}">
        <p14:creationId xmlns:p14="http://schemas.microsoft.com/office/powerpoint/2010/main" val="36697539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ext 01A">
    <p:spTree>
      <p:nvGrpSpPr>
        <p:cNvPr id="1" name=""/>
        <p:cNvGrpSpPr/>
        <p:nvPr/>
      </p:nvGrpSpPr>
      <p:grpSpPr>
        <a:xfrm>
          <a:off x="0" y="0"/>
          <a:ext cx="0" cy="0"/>
          <a:chOff x="0" y="0"/>
          <a:chExt cx="0" cy="0"/>
        </a:xfrm>
      </p:grpSpPr>
      <p:pic>
        <p:nvPicPr>
          <p:cNvPr id="4" name="Picture 2" descr="TrkB-PPT-V1-Green-Header.jpg">
            <a:extLst>
              <a:ext uri="{FF2B5EF4-FFF2-40B4-BE49-F238E27FC236}">
                <a16:creationId xmlns:a16="http://schemas.microsoft.com/office/drawing/2014/main" id="{1C9272B9-A6FD-42BB-BACB-72A067F35E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UA-COLOUR-REVERSE.png">
            <a:extLst>
              <a:ext uri="{FF2B5EF4-FFF2-40B4-BE49-F238E27FC236}">
                <a16:creationId xmlns:a16="http://schemas.microsoft.com/office/drawing/2014/main" id="{3ABABA40-15BB-46D0-936E-9ACCBDE096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8" y="620872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TrkB-PPT-V1-Footer1.png">
            <a:extLst>
              <a:ext uri="{FF2B5EF4-FFF2-40B4-BE49-F238E27FC236}">
                <a16:creationId xmlns:a16="http://schemas.microsoft.com/office/drawing/2014/main" id="{225DE35F-CA43-46ED-B17C-B50C71CB1BC0}"/>
              </a:ext>
            </a:extLst>
          </p:cNvPr>
          <p:cNvPicPr>
            <a:picLocks noChangeAspect="1"/>
          </p:cNvPicPr>
          <p:nvPr/>
        </p:nvPicPr>
        <p:blipFill>
          <a:blip r:embed="rId4">
            <a:extLst>
              <a:ext uri="{28A0092B-C50C-407E-A947-70E740481C1C}">
                <a14:useLocalDpi xmlns:a14="http://schemas.microsoft.com/office/drawing/2010/main" val="0"/>
              </a:ext>
            </a:extLst>
          </a:blip>
          <a:srcRect b="15456"/>
          <a:stretch>
            <a:fillRect/>
          </a:stretch>
        </p:blipFill>
        <p:spPr bwMode="auto">
          <a:xfrm rot="10800000">
            <a:off x="0" y="10"/>
            <a:ext cx="91440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6"/>
          </p:nvPr>
        </p:nvSpPr>
        <p:spPr>
          <a:xfrm>
            <a:off x="814388" y="1608671"/>
            <a:ext cx="7562850" cy="4334933"/>
          </a:xfrm>
          <a:prstGeom prst="rect">
            <a:avLst/>
          </a:prstGeom>
        </p:spPr>
        <p:txBody>
          <a:bodyPr vert="horz"/>
          <a:lstStyle>
            <a:lvl1pPr marL="0" indent="0">
              <a:spcBef>
                <a:spcPts val="675"/>
              </a:spcBef>
              <a:spcAft>
                <a:spcPts val="338"/>
              </a:spcAft>
              <a:buNone/>
              <a:tabLst>
                <a:tab pos="129478" algn="l"/>
              </a:tabLst>
              <a:defRPr sz="1350" b="1"/>
            </a:lvl1pPr>
            <a:lvl2pPr marL="1786" indent="0">
              <a:spcBef>
                <a:spcPts val="0"/>
              </a:spcBef>
              <a:spcAft>
                <a:spcPts val="675"/>
              </a:spcAft>
              <a:buNone/>
              <a:defRPr sz="1013" b="1"/>
            </a:lvl2pPr>
            <a:lvl3pPr marL="128585" indent="-128585">
              <a:defRPr sz="1013"/>
            </a:lvl3pPr>
            <a:lvl4pPr marL="289316" indent="-129478">
              <a:buFont typeface="Lucida Grande"/>
              <a:buChar char="-"/>
              <a:tabLst/>
              <a:defRPr sz="1013"/>
            </a:lvl4pPr>
            <a:lvl5pPr marL="420578" indent="-128585">
              <a:buFont typeface="Lucida Grande"/>
              <a:buChar char="·"/>
              <a:defRPr sz="101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0"/>
          <p:cNvSpPr>
            <a:spLocks noGrp="1"/>
          </p:cNvSpPr>
          <p:nvPr>
            <p:ph type="title"/>
          </p:nvPr>
        </p:nvSpPr>
        <p:spPr>
          <a:xfrm>
            <a:off x="2432244" y="6215240"/>
            <a:ext cx="6387748" cy="307777"/>
          </a:xfrm>
          <a:prstGeom prst="rect">
            <a:avLst/>
          </a:prstGeom>
        </p:spPr>
        <p:txBody>
          <a:bodyPr vert="horz"/>
          <a:lstStyle>
            <a:lvl1pPr algn="r">
              <a:defRPr sz="1013" b="1">
                <a:solidFill>
                  <a:schemeClr val="bg1"/>
                </a:solidFill>
              </a:defRPr>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3D171937-FCDA-41CD-8204-C1C296388394}"/>
              </a:ext>
            </a:extLst>
          </p:cNvPr>
          <p:cNvSpPr>
            <a:spLocks noGrp="1"/>
          </p:cNvSpPr>
          <p:nvPr>
            <p:ph type="dt" sz="half" idx="17"/>
          </p:nvPr>
        </p:nvSpPr>
        <p:spPr/>
        <p:txBody>
          <a:bodyPr/>
          <a:lstStyle/>
          <a:p>
            <a:fld id="{6A24E4AB-0D3D-4F4E-82FF-A6CA5BF40A3D}" type="datetime1">
              <a:rPr lang="en-CA" smtClean="0"/>
              <a:t>2026-05-11</a:t>
            </a:fld>
            <a:endParaRPr lang="en-CA" dirty="0"/>
          </a:p>
        </p:txBody>
      </p:sp>
      <p:sp>
        <p:nvSpPr>
          <p:cNvPr id="9" name="Footer Placeholder 8">
            <a:extLst>
              <a:ext uri="{FF2B5EF4-FFF2-40B4-BE49-F238E27FC236}">
                <a16:creationId xmlns:a16="http://schemas.microsoft.com/office/drawing/2014/main" id="{EB930035-77C8-419B-8FE4-2B1CBED66605}"/>
              </a:ext>
            </a:extLst>
          </p:cNvPr>
          <p:cNvSpPr>
            <a:spLocks noGrp="1"/>
          </p:cNvSpPr>
          <p:nvPr>
            <p:ph type="ftr" sz="quarter" idx="18"/>
          </p:nvPr>
        </p:nvSpPr>
        <p:spPr/>
        <p:txBody>
          <a:bodyPr/>
          <a:lstStyle/>
          <a:p>
            <a:endParaRPr lang="en-CA" dirty="0"/>
          </a:p>
        </p:txBody>
      </p:sp>
      <p:sp>
        <p:nvSpPr>
          <p:cNvPr id="10" name="Slide Number Placeholder 9">
            <a:extLst>
              <a:ext uri="{FF2B5EF4-FFF2-40B4-BE49-F238E27FC236}">
                <a16:creationId xmlns:a16="http://schemas.microsoft.com/office/drawing/2014/main" id="{06129114-A6CB-46F6-8F15-DA74DAE12FBA}"/>
              </a:ext>
            </a:extLst>
          </p:cNvPr>
          <p:cNvSpPr>
            <a:spLocks noGrp="1"/>
          </p:cNvSpPr>
          <p:nvPr>
            <p:ph type="sldNum" sz="quarter" idx="19"/>
          </p:nvPr>
        </p:nvSpPr>
        <p:spPr>
          <a:xfrm>
            <a:off x="7087214" y="183025"/>
            <a:ext cx="2057400" cy="365125"/>
          </a:xfrm>
        </p:spPr>
        <p:txBody>
          <a:bodyPr/>
          <a:lstStyle/>
          <a:p>
            <a:fld id="{B4FDA6AD-90D4-43D7-9BF9-8FA6AA170861}" type="slidenum">
              <a:rPr lang="en-CA" smtClean="0"/>
              <a:t>‹#›</a:t>
            </a:fld>
            <a:endParaRPr lang="en-CA" dirty="0"/>
          </a:p>
        </p:txBody>
      </p:sp>
    </p:spTree>
    <p:extLst>
      <p:ext uri="{BB962C8B-B14F-4D97-AF65-F5344CB8AC3E}">
        <p14:creationId xmlns:p14="http://schemas.microsoft.com/office/powerpoint/2010/main" val="123921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0" y="-1"/>
            <a:ext cx="9144000" cy="385258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tr-TR" sz="1200" kern="1200">
                <a:solidFill>
                  <a:schemeClr val="tx1">
                    <a:lumMod val="85000"/>
                    <a:lumOff val="15000"/>
                  </a:schemeClr>
                </a:solidFill>
                <a:latin typeface="Montserrat" panose="00000500000000000000" pitchFamily="50" charset="-94"/>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a:t>Drag Your Picture Here</a:t>
            </a:r>
          </a:p>
          <a:p>
            <a:endParaRPr lang="tr-TR"/>
          </a:p>
        </p:txBody>
      </p:sp>
    </p:spTree>
    <p:extLst>
      <p:ext uri="{BB962C8B-B14F-4D97-AF65-F5344CB8AC3E}">
        <p14:creationId xmlns:p14="http://schemas.microsoft.com/office/powerpoint/2010/main" val="1630442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1.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50" Type="http://schemas.openxmlformats.org/officeDocument/2006/relationships/slideLayout" Target="../slideLayouts/slideLayout55.xml"/><Relationship Id="rId55" Type="http://schemas.openxmlformats.org/officeDocument/2006/relationships/slideLayout" Target="../slideLayouts/slideLayout60.xml"/><Relationship Id="rId63" Type="http://schemas.openxmlformats.org/officeDocument/2006/relationships/slideLayout" Target="../slideLayouts/slideLayout6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9" Type="http://schemas.openxmlformats.org/officeDocument/2006/relationships/slideLayout" Target="../slideLayouts/slideLayout34.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3" Type="http://schemas.openxmlformats.org/officeDocument/2006/relationships/slideLayout" Target="../slideLayouts/slideLayout58.xml"/><Relationship Id="rId58" Type="http://schemas.openxmlformats.org/officeDocument/2006/relationships/slideLayout" Target="../slideLayouts/slideLayout63.xml"/><Relationship Id="rId66" Type="http://schemas.openxmlformats.org/officeDocument/2006/relationships/slideLayout" Target="../slideLayouts/slideLayout71.xml"/><Relationship Id="rId5" Type="http://schemas.openxmlformats.org/officeDocument/2006/relationships/slideLayout" Target="../slideLayouts/slideLayout10.xml"/><Relationship Id="rId61" Type="http://schemas.openxmlformats.org/officeDocument/2006/relationships/slideLayout" Target="../slideLayouts/slideLayout66.xml"/><Relationship Id="rId19" Type="http://schemas.openxmlformats.org/officeDocument/2006/relationships/slideLayout" Target="../slideLayouts/slideLayout2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56" Type="http://schemas.openxmlformats.org/officeDocument/2006/relationships/slideLayout" Target="../slideLayouts/slideLayout61.xml"/><Relationship Id="rId64" Type="http://schemas.openxmlformats.org/officeDocument/2006/relationships/slideLayout" Target="../slideLayouts/slideLayout69.xml"/><Relationship Id="rId8" Type="http://schemas.openxmlformats.org/officeDocument/2006/relationships/slideLayout" Target="../slideLayouts/slideLayout13.xml"/><Relationship Id="rId51" Type="http://schemas.openxmlformats.org/officeDocument/2006/relationships/slideLayout" Target="../slideLayouts/slideLayout56.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59" Type="http://schemas.openxmlformats.org/officeDocument/2006/relationships/slideLayout" Target="../slideLayouts/slideLayout64.xml"/><Relationship Id="rId67" Type="http://schemas.openxmlformats.org/officeDocument/2006/relationships/theme" Target="../theme/theme2.xml"/><Relationship Id="rId20" Type="http://schemas.openxmlformats.org/officeDocument/2006/relationships/slideLayout" Target="../slideLayouts/slideLayout25.xml"/><Relationship Id="rId41" Type="http://schemas.openxmlformats.org/officeDocument/2006/relationships/slideLayout" Target="../slideLayouts/slideLayout46.xml"/><Relationship Id="rId54" Type="http://schemas.openxmlformats.org/officeDocument/2006/relationships/slideLayout" Target="../slideLayouts/slideLayout59.xml"/><Relationship Id="rId62" Type="http://schemas.openxmlformats.org/officeDocument/2006/relationships/slideLayout" Target="../slideLayouts/slideLayout6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 Id="rId57" Type="http://schemas.openxmlformats.org/officeDocument/2006/relationships/slideLayout" Target="../slideLayouts/slideLayout62.xml"/><Relationship Id="rId10" Type="http://schemas.openxmlformats.org/officeDocument/2006/relationships/slideLayout" Target="../slideLayouts/slideLayout15.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slideLayout" Target="../slideLayouts/slideLayout57.xml"/><Relationship Id="rId60" Type="http://schemas.openxmlformats.org/officeDocument/2006/relationships/slideLayout" Target="../slideLayouts/slideLayout65.xml"/><Relationship Id="rId65" Type="http://schemas.openxmlformats.org/officeDocument/2006/relationships/slideLayout" Target="../slideLayouts/slideLayout70.xml"/><Relationship Id="rId4" Type="http://schemas.openxmlformats.org/officeDocument/2006/relationships/slideLayout" Target="../slideLayouts/slideLayout9.xml"/><Relationship Id="rId9" Type="http://schemas.openxmlformats.org/officeDocument/2006/relationships/slideLayout" Target="../slideLayouts/slideLayout14.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9"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3.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2A2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4084"/>
            <a:ext cx="8229600" cy="8466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34548"/>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28E5D-D4E9-D042-98B4-A622836EEB89}" type="slidenum">
              <a:rPr lang="en-US" smtClean="0"/>
              <a:t>‹#›</a:t>
            </a:fld>
            <a:endParaRPr lang="en-US"/>
          </a:p>
        </p:txBody>
      </p:sp>
    </p:spTree>
    <p:extLst>
      <p:ext uri="{BB962C8B-B14F-4D97-AF65-F5344CB8AC3E}">
        <p14:creationId xmlns:p14="http://schemas.microsoft.com/office/powerpoint/2010/main" val="841150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733" r:id="rId4"/>
    <p:sldLayoutId id="2147483734" r:id="rId5"/>
  </p:sldLayoutIdLst>
  <p:txStyles>
    <p:titleStyle>
      <a:lvl1pPr algn="ctr" defTabSz="457200" rtl="0" eaLnBrk="1" latinLnBrk="0" hangingPunct="1">
        <a:spcBef>
          <a:spcPct val="0"/>
        </a:spcBef>
        <a:buNone/>
        <a:defRPr sz="4400" kern="1200">
          <a:solidFill>
            <a:srgbClr val="FFE06E"/>
          </a:solidFill>
          <a:latin typeface="DIN Condensed Bold"/>
          <a:ea typeface="+mj-ea"/>
          <a:cs typeface="DIN Condensed Bold"/>
        </a:defRPr>
      </a:lvl1pPr>
    </p:titleStyle>
    <p:body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106172"/>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695" r:id="rId42"/>
    <p:sldLayoutId id="2147483696" r:id="rId43"/>
    <p:sldLayoutId id="2147483697" r:id="rId44"/>
    <p:sldLayoutId id="2147483698" r:id="rId45"/>
    <p:sldLayoutId id="2147483699" r:id="rId46"/>
    <p:sldLayoutId id="2147483700" r:id="rId47"/>
    <p:sldLayoutId id="2147483701" r:id="rId48"/>
    <p:sldLayoutId id="2147483702" r:id="rId49"/>
    <p:sldLayoutId id="2147483703" r:id="rId50"/>
    <p:sldLayoutId id="2147483704" r:id="rId51"/>
    <p:sldLayoutId id="2147483705" r:id="rId52"/>
    <p:sldLayoutId id="2147483706" r:id="rId53"/>
    <p:sldLayoutId id="2147483707" r:id="rId54"/>
    <p:sldLayoutId id="2147483708" r:id="rId55"/>
    <p:sldLayoutId id="2147483709" r:id="rId56"/>
    <p:sldLayoutId id="2147483710" r:id="rId57"/>
    <p:sldLayoutId id="2147483711" r:id="rId58"/>
    <p:sldLayoutId id="2147483712" r:id="rId59"/>
    <p:sldLayoutId id="2147483713" r:id="rId60"/>
    <p:sldLayoutId id="2147483714" r:id="rId61"/>
    <p:sldLayoutId id="2147483715" r:id="rId62"/>
    <p:sldLayoutId id="2147483716" r:id="rId63"/>
    <p:sldLayoutId id="2147483717" r:id="rId64"/>
    <p:sldLayoutId id="2147483718" r:id="rId65"/>
    <p:sldLayoutId id="2147483719" r:id="rId6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A7E872-1EC8-4B25-950C-2E92DE921338}" type="datetime1">
              <a:rPr lang="en-CA" smtClean="0"/>
              <a:t>2026-05-11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5D54DB-42B2-4B46-B747-6792254B7E97}" type="slidenum">
              <a:rPr lang="en-US" smtClean="0"/>
              <a:t>‹#›</a:t>
            </a:fld>
            <a:endParaRPr lang="en-US" dirty="0"/>
          </a:p>
        </p:txBody>
      </p:sp>
    </p:spTree>
    <p:extLst>
      <p:ext uri="{BB962C8B-B14F-4D97-AF65-F5344CB8AC3E}">
        <p14:creationId xmlns:p14="http://schemas.microsoft.com/office/powerpoint/2010/main" val="2688504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irgc.epfl.ch/risk-governance/page-139715-en-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rgc.epfl.ch/risk-governance/page-139715-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irgc.epfl.ch/risk-governance/page-139715-en-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irgc.epfl.ch/risk-governance/page-139715-en-html/" TargetMode="External"/><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risk-communication/background/e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rgc.epfl.ch/risk-governance/page-139715-en-html/"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hyperlink" Target="https://irgc.epfl.ch/risk-governance/page-139715-en-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rgc.epfl.ch/risk-governance/page-139715-en-html/" TargetMode="External"/><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2A2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9249"/>
            <a:ext cx="5528561" cy="2328335"/>
          </a:xfrm>
        </p:spPr>
        <p:txBody>
          <a:bodyPr>
            <a:normAutofit fontScale="90000"/>
          </a:bodyPr>
          <a:lstStyle/>
          <a:p>
            <a:pPr algn="r">
              <a:lnSpc>
                <a:spcPct val="70000"/>
              </a:lnSpc>
            </a:pPr>
            <a:r>
              <a:rPr lang="en-US" sz="6000" dirty="0"/>
              <a:t>COMMUNICATING RISKS TO SUPPORT SUSTAINABILITY DISCUSSIONS</a:t>
            </a:r>
          </a:p>
        </p:txBody>
      </p:sp>
      <p:sp>
        <p:nvSpPr>
          <p:cNvPr id="3" name="Subtitle 2"/>
          <p:cNvSpPr>
            <a:spLocks noGrp="1"/>
          </p:cNvSpPr>
          <p:nvPr>
            <p:ph type="subTitle" idx="1"/>
          </p:nvPr>
        </p:nvSpPr>
        <p:spPr>
          <a:xfrm>
            <a:off x="1371600" y="4202646"/>
            <a:ext cx="6400800" cy="950384"/>
          </a:xfrm>
        </p:spPr>
        <p:txBody>
          <a:bodyPr/>
          <a:lstStyle/>
          <a:p>
            <a:pPr lvl="0" defTabSz="914400">
              <a:spcBef>
                <a:spcPts val="0"/>
              </a:spcBef>
              <a:buClr>
                <a:srgbClr val="AA9C8F"/>
              </a:buClr>
              <a:buSzPct val="25000"/>
            </a:pPr>
            <a:r>
              <a:rPr kumimoji="0" lang="en-US" sz="1600" b="1" i="0" u="none" strike="noStrike" kern="0" cap="none" spc="0" normalizeH="0" baseline="0" noProof="0" dirty="0" err="1">
                <a:ln>
                  <a:noFill/>
                </a:ln>
                <a:solidFill>
                  <a:srgbClr val="EEEDEA"/>
                </a:solidFill>
                <a:effectLst/>
                <a:uLnTx/>
                <a:uFillTx/>
                <a:ea typeface="Arial"/>
                <a:sym typeface="Arial"/>
                <a:rtl val="0"/>
              </a:rPr>
              <a:t>Lianne</a:t>
            </a:r>
            <a:r>
              <a:rPr kumimoji="0" lang="en-US" sz="1600" b="1" i="0" u="none" strike="noStrike" kern="0" cap="none" spc="0" normalizeH="0" baseline="0" noProof="0" dirty="0">
                <a:ln>
                  <a:noFill/>
                </a:ln>
                <a:solidFill>
                  <a:srgbClr val="EEEDEA"/>
                </a:solidFill>
                <a:effectLst/>
                <a:uLnTx/>
                <a:uFillTx/>
                <a:ea typeface="Arial"/>
                <a:sym typeface="Arial"/>
                <a:rtl val="0"/>
              </a:rPr>
              <a:t> </a:t>
            </a:r>
            <a:r>
              <a:rPr kumimoji="0" lang="en-US" sz="1600" b="1" i="0" u="none" strike="noStrike" kern="0" cap="none" spc="0" normalizeH="0" baseline="0" noProof="0" dirty="0" err="1">
                <a:ln>
                  <a:noFill/>
                </a:ln>
                <a:solidFill>
                  <a:srgbClr val="EEEDEA"/>
                </a:solidFill>
                <a:effectLst/>
                <a:uLnTx/>
                <a:uFillTx/>
                <a:ea typeface="Arial"/>
                <a:sym typeface="Arial"/>
                <a:rtl val="0"/>
              </a:rPr>
              <a:t>Lefsrud</a:t>
            </a:r>
            <a:r>
              <a:rPr kumimoji="0" lang="en-US" sz="1600" b="1" i="0" u="none" strike="noStrike" kern="0" cap="none" spc="0" normalizeH="0" baseline="0" noProof="0" dirty="0">
                <a:ln>
                  <a:noFill/>
                </a:ln>
                <a:solidFill>
                  <a:srgbClr val="EEEDEA"/>
                </a:solidFill>
                <a:effectLst/>
                <a:uLnTx/>
                <a:uFillTx/>
                <a:ea typeface="Arial"/>
                <a:sym typeface="Arial"/>
                <a:rtl val="0"/>
              </a:rPr>
              <a:t>, PhD, </a:t>
            </a:r>
            <a:r>
              <a:rPr kumimoji="0" lang="en-US" sz="1600" b="1" i="0" u="none" strike="noStrike" kern="0" cap="none" spc="0" normalizeH="0" baseline="0" noProof="0" dirty="0" err="1">
                <a:ln>
                  <a:noFill/>
                </a:ln>
                <a:solidFill>
                  <a:srgbClr val="EEEDEA"/>
                </a:solidFill>
                <a:effectLst/>
                <a:uLnTx/>
                <a:uFillTx/>
                <a:ea typeface="Arial"/>
                <a:sym typeface="Arial"/>
                <a:rtl val="0"/>
              </a:rPr>
              <a:t>PEng</a:t>
            </a:r>
            <a:endParaRPr kumimoji="0" lang="en-US" sz="1600" b="1" i="0" u="none" strike="noStrike" kern="0" cap="none" spc="0" normalizeH="0" baseline="0" noProof="0" dirty="0">
              <a:ln>
                <a:noFill/>
              </a:ln>
              <a:solidFill>
                <a:srgbClr val="EEEDEA"/>
              </a:solidFill>
              <a:effectLst/>
              <a:uLnTx/>
              <a:uFillTx/>
              <a:ea typeface="Arial"/>
              <a:sym typeface="Arial"/>
              <a:rtl val="0"/>
            </a:endParaRPr>
          </a:p>
          <a:p>
            <a:pPr lvl="0" defTabSz="914400">
              <a:spcBef>
                <a:spcPts val="0"/>
              </a:spcBef>
              <a:buClr>
                <a:srgbClr val="AA9C8F"/>
              </a:buClr>
              <a:buSzPct val="25000"/>
            </a:pPr>
            <a:r>
              <a:rPr kumimoji="0" lang="en-CA" sz="1600" b="0" i="0" u="none" strike="noStrike" kern="0" cap="none" spc="0" normalizeH="0" baseline="0" noProof="0" dirty="0">
                <a:ln>
                  <a:noFill/>
                </a:ln>
                <a:solidFill>
                  <a:srgbClr val="EEEDEA"/>
                </a:solidFill>
                <a:effectLst/>
                <a:uLnTx/>
                <a:uFillTx/>
                <a:ea typeface="Arial"/>
                <a:sym typeface="Arial"/>
                <a:rtl val="0"/>
              </a:rPr>
              <a:t>Assistant Professor, Engineering Safety and Risk Management</a:t>
            </a:r>
          </a:p>
          <a:p>
            <a:pPr lvl="0" defTabSz="914400">
              <a:spcBef>
                <a:spcPts val="0"/>
              </a:spcBef>
              <a:buClr>
                <a:srgbClr val="AA9C8F"/>
              </a:buClr>
              <a:buSzPct val="25000"/>
            </a:pPr>
            <a:r>
              <a:rPr kumimoji="0" lang="en-CA" sz="1600" b="0" i="0" u="none" strike="noStrike" kern="0" cap="none" spc="0" normalizeH="0" baseline="0" noProof="0" dirty="0">
                <a:ln>
                  <a:noFill/>
                </a:ln>
                <a:solidFill>
                  <a:srgbClr val="EEEDEA"/>
                </a:solidFill>
                <a:effectLst/>
                <a:uLnTx/>
                <a:uFillTx/>
                <a:ea typeface="Arial"/>
                <a:sym typeface="Arial"/>
                <a:rtl val="0"/>
              </a:rPr>
              <a:t>Faculty of Engineering, University of Alberta </a:t>
            </a:r>
          </a:p>
          <a:p>
            <a:endParaRPr lang="en-US" dirty="0"/>
          </a:p>
        </p:txBody>
      </p:sp>
      <p:sp>
        <p:nvSpPr>
          <p:cNvPr id="4" name="Title 1"/>
          <p:cNvSpPr txBox="1">
            <a:spLocks/>
          </p:cNvSpPr>
          <p:nvPr/>
        </p:nvSpPr>
        <p:spPr>
          <a:xfrm>
            <a:off x="6356413" y="1566335"/>
            <a:ext cx="2154695" cy="19367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E06E"/>
                </a:solidFill>
                <a:latin typeface="DIN Condensed Bold"/>
                <a:ea typeface="+mj-ea"/>
                <a:cs typeface="DIN Condensed Bold"/>
              </a:defRPr>
            </a:lvl1pPr>
          </a:lstStyle>
          <a:p>
            <a:pPr algn="l">
              <a:lnSpc>
                <a:spcPct val="90000"/>
              </a:lnSpc>
            </a:pPr>
            <a:r>
              <a:rPr lang="en-CA" sz="3200" b="1" dirty="0"/>
              <a:t>Challenges in a post-truth era</a:t>
            </a:r>
            <a:endParaRPr lang="en-US" sz="3200" dirty="0"/>
          </a:p>
        </p:txBody>
      </p:sp>
      <p:cxnSp>
        <p:nvCxnSpPr>
          <p:cNvPr id="6" name="Straight Connector 5"/>
          <p:cNvCxnSpPr/>
          <p:nvPr/>
        </p:nvCxnSpPr>
        <p:spPr>
          <a:xfrm>
            <a:off x="6285390" y="1566335"/>
            <a:ext cx="0" cy="2381250"/>
          </a:xfrm>
          <a:prstGeom prst="line">
            <a:avLst/>
          </a:prstGeom>
          <a:ln w="3175" cmpd="sng">
            <a:solidFill>
              <a:srgbClr val="FFE06E"/>
            </a:solidFill>
          </a:ln>
          <a:effectLst/>
        </p:spPr>
        <p:style>
          <a:lnRef idx="2">
            <a:schemeClr val="accent1"/>
          </a:lnRef>
          <a:fillRef idx="0">
            <a:schemeClr val="accent1"/>
          </a:fillRef>
          <a:effectRef idx="1">
            <a:schemeClr val="accent1"/>
          </a:effectRef>
          <a:fontRef idx="minor">
            <a:schemeClr val="tx1"/>
          </a:fontRef>
        </p:style>
      </p:cxnSp>
      <p:pic>
        <p:nvPicPr>
          <p:cNvPr id="7" name="Picture 6" descr="UofA_FacultyofEngineering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5460994"/>
            <a:ext cx="1016000" cy="1022108"/>
          </a:xfrm>
          <a:prstGeom prst="rect">
            <a:avLst/>
          </a:prstGeom>
        </p:spPr>
      </p:pic>
    </p:spTree>
    <p:extLst>
      <p:ext uri="{BB962C8B-B14F-4D97-AF65-F5344CB8AC3E}">
        <p14:creationId xmlns:p14="http://schemas.microsoft.com/office/powerpoint/2010/main" val="186607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375" y="6309320"/>
            <a:ext cx="8839200" cy="476672"/>
          </a:xfrm>
        </p:spPr>
        <p:txBody>
          <a:bodyPr>
            <a:normAutofit fontScale="92500" lnSpcReduction="20000"/>
          </a:bodyPr>
          <a:lstStyle/>
          <a:p>
            <a:pPr marL="0" indent="0">
              <a:buNone/>
            </a:pPr>
            <a:r>
              <a:rPr lang="en-CA" sz="1600" dirty="0"/>
              <a:t>Maguire, S., &amp; Hardy, C. (2009). Discourse and deinstitutionalization: The decline of DDT. </a:t>
            </a:r>
            <a:r>
              <a:rPr lang="en-CA" sz="1600" i="1" dirty="0"/>
              <a:t>Academy of Management Journal</a:t>
            </a:r>
            <a:r>
              <a:rPr lang="en-CA" sz="1600" dirty="0"/>
              <a:t>, </a:t>
            </a:r>
            <a:r>
              <a:rPr lang="en-CA" sz="1600" i="1" dirty="0"/>
              <a:t>52</a:t>
            </a:r>
            <a:r>
              <a:rPr lang="en-CA" sz="1600" dirty="0"/>
              <a:t>(1), 148-178.</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40" y="1484784"/>
            <a:ext cx="9024219" cy="343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lstStyle/>
          <a:p>
            <a:r>
              <a:rPr lang="en-CA" sz="3200" dirty="0"/>
              <a:t>Decline of DDT Usage</a:t>
            </a:r>
            <a:endParaRPr lang="en-US" sz="3200" dirty="0"/>
          </a:p>
        </p:txBody>
      </p:sp>
    </p:spTree>
    <p:extLst>
      <p:ext uri="{BB962C8B-B14F-4D97-AF65-F5344CB8AC3E}">
        <p14:creationId xmlns:p14="http://schemas.microsoft.com/office/powerpoint/2010/main" val="153593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F376-6FF8-4B8C-A3AC-942E7FEF346C}"/>
              </a:ext>
            </a:extLst>
          </p:cNvPr>
          <p:cNvSpPr>
            <a:spLocks noGrp="1"/>
          </p:cNvSpPr>
          <p:nvPr>
            <p:ph type="title"/>
          </p:nvPr>
        </p:nvSpPr>
        <p:spPr>
          <a:xfrm>
            <a:off x="436563" y="264229"/>
            <a:ext cx="8229600" cy="846666"/>
          </a:xfrm>
        </p:spPr>
        <p:txBody>
          <a:bodyPr>
            <a:normAutofit fontScale="90000"/>
          </a:bodyPr>
          <a:lstStyle/>
          <a:p>
            <a:r>
              <a:rPr lang="en-CA" dirty="0"/>
              <a:t>LEGAL PROCEEDINGS CAN CHALLENGE SCIENTIFIC RISK ANALYSIS</a:t>
            </a:r>
          </a:p>
        </p:txBody>
      </p:sp>
      <p:sp>
        <p:nvSpPr>
          <p:cNvPr id="3" name="Content Placeholder 2">
            <a:extLst>
              <a:ext uri="{FF2B5EF4-FFF2-40B4-BE49-F238E27FC236}">
                <a16:creationId xmlns:a16="http://schemas.microsoft.com/office/drawing/2014/main" id="{7DE9C6D4-A6F2-426E-AFD4-C60BA7E8A47F}"/>
              </a:ext>
            </a:extLst>
          </p:cNvPr>
          <p:cNvSpPr>
            <a:spLocks noGrp="1"/>
          </p:cNvSpPr>
          <p:nvPr>
            <p:ph idx="1"/>
          </p:nvPr>
        </p:nvSpPr>
        <p:spPr>
          <a:xfrm>
            <a:off x="436563" y="1876803"/>
            <a:ext cx="3557239" cy="4525963"/>
          </a:xfrm>
        </p:spPr>
        <p:txBody>
          <a:bodyPr>
            <a:normAutofit fontScale="92500" lnSpcReduction="20000"/>
          </a:bodyPr>
          <a:lstStyle/>
          <a:p>
            <a:r>
              <a:rPr lang="en-US" dirty="0"/>
              <a:t>Roundup has been used since 1974</a:t>
            </a:r>
          </a:p>
          <a:p>
            <a:r>
              <a:rPr lang="en-US" dirty="0"/>
              <a:t>August 2018, Monsanto ordered to pay $289 million in world's first Roundup cancer trial, which was reduced to $80 million on appeal</a:t>
            </a:r>
          </a:p>
          <a:p>
            <a:r>
              <a:rPr lang="en-US" dirty="0"/>
              <a:t>“Today’s decision does not change the fact that more than 800 scientific studies and reviews...support the fact that glyphosate does not cause cancer, and did not cause Mr. Johnson’s cancer,” the company said.</a:t>
            </a:r>
            <a:endParaRPr lang="en-CA" dirty="0"/>
          </a:p>
        </p:txBody>
      </p:sp>
      <p:pic>
        <p:nvPicPr>
          <p:cNvPr id="3074" name="Picture 2" descr="Image result for ROUND UP">
            <a:extLst>
              <a:ext uri="{FF2B5EF4-FFF2-40B4-BE49-F238E27FC236}">
                <a16:creationId xmlns:a16="http://schemas.microsoft.com/office/drawing/2014/main" id="{AA216B05-F9E4-4AFB-A214-78316AF5A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76803"/>
            <a:ext cx="4160275" cy="23401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OUND UP">
            <a:extLst>
              <a:ext uri="{FF2B5EF4-FFF2-40B4-BE49-F238E27FC236}">
                <a16:creationId xmlns:a16="http://schemas.microsoft.com/office/drawing/2014/main" id="{5194DC40-E6C5-42D3-9EEE-265423863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4364281"/>
            <a:ext cx="4160274" cy="231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52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496"/>
            <a:ext cx="8229600" cy="922986"/>
          </a:xfrm>
        </p:spPr>
        <p:txBody>
          <a:bodyPr>
            <a:noAutofit/>
          </a:bodyPr>
          <a:lstStyle/>
          <a:p>
            <a:r>
              <a:rPr lang="en-CA" sz="3200" dirty="0"/>
              <a:t>WHO TO COMMUNICATE WITH?</a:t>
            </a:r>
            <a:endParaRPr lang="en-US" sz="3200" dirty="0"/>
          </a:p>
        </p:txBody>
      </p:sp>
      <p:sp>
        <p:nvSpPr>
          <p:cNvPr id="3" name="Content Placeholder 2"/>
          <p:cNvSpPr>
            <a:spLocks noGrp="1"/>
          </p:cNvSpPr>
          <p:nvPr>
            <p:ph idx="1"/>
          </p:nvPr>
        </p:nvSpPr>
        <p:spPr>
          <a:xfrm>
            <a:off x="351359" y="3098308"/>
            <a:ext cx="1442612" cy="1802606"/>
          </a:xfrm>
        </p:spPr>
        <p:txBody>
          <a:bodyPr>
            <a:noAutofit/>
          </a:bodyPr>
          <a:lstStyle/>
          <a:p>
            <a:pPr marL="0" lvl="0" indent="0" algn="r">
              <a:spcBef>
                <a:spcPts val="0"/>
              </a:spcBef>
              <a:buSzPct val="100000"/>
              <a:buNone/>
            </a:pPr>
            <a:r>
              <a:rPr lang="en-US" sz="1400" dirty="0">
                <a:solidFill>
                  <a:srgbClr val="FFE06E"/>
                </a:solidFill>
                <a:ea typeface="Calibri"/>
                <a:sym typeface="Calibri"/>
                <a:rtl val="0"/>
              </a:rPr>
              <a:t>Stakeholder*</a:t>
            </a:r>
            <a:r>
              <a:rPr lang="en-US" sz="1400" dirty="0">
                <a:ea typeface="Calibri"/>
                <a:sym typeface="Calibri"/>
                <a:rtl val="0"/>
              </a:rPr>
              <a:t> - any person or organization that can effect or be affected by a decision or activity.</a:t>
            </a:r>
          </a:p>
        </p:txBody>
      </p:sp>
      <p:sp>
        <p:nvSpPr>
          <p:cNvPr id="4" name="TextBox 3"/>
          <p:cNvSpPr txBox="1"/>
          <p:nvPr/>
        </p:nvSpPr>
        <p:spPr>
          <a:xfrm>
            <a:off x="7114097" y="3091670"/>
            <a:ext cx="1821324" cy="1815882"/>
          </a:xfrm>
          <a:prstGeom prst="rect">
            <a:avLst/>
          </a:prstGeom>
          <a:noFill/>
        </p:spPr>
        <p:txBody>
          <a:bodyPr wrap="square" rtlCol="0">
            <a:spAutoFit/>
          </a:bodyPr>
          <a:lstStyle/>
          <a:p>
            <a:pPr marL="342900" indent="-342900">
              <a:buFont typeface="Arial"/>
              <a:buChar char="•"/>
            </a:pPr>
            <a:r>
              <a:rPr lang="en-US" sz="1400" dirty="0">
                <a:solidFill>
                  <a:srgbClr val="EEEDEA"/>
                </a:solidFill>
                <a:latin typeface="DIN-Light"/>
                <a:cs typeface="DIN-Light"/>
              </a:rPr>
              <a:t>Including those who </a:t>
            </a:r>
            <a:r>
              <a:rPr lang="en-US" sz="1400" b="1" dirty="0">
                <a:solidFill>
                  <a:srgbClr val="EEEDEA"/>
                </a:solidFill>
                <a:latin typeface="DIN-Light"/>
                <a:cs typeface="DIN-Light"/>
              </a:rPr>
              <a:t>believe</a:t>
            </a:r>
            <a:r>
              <a:rPr lang="en-US" sz="1400" dirty="0">
                <a:solidFill>
                  <a:srgbClr val="EEEDEA"/>
                </a:solidFill>
                <a:latin typeface="DIN-Light"/>
                <a:cs typeface="DIN-Light"/>
              </a:rPr>
              <a:t> that a decision or an activity can affect them</a:t>
            </a:r>
          </a:p>
          <a:p>
            <a:pPr marL="342900" indent="-342900">
              <a:buFont typeface="Arial"/>
              <a:buChar char="•"/>
            </a:pPr>
            <a:r>
              <a:rPr lang="en-US" sz="1400" dirty="0">
                <a:solidFill>
                  <a:srgbClr val="EEEDEA"/>
                </a:solidFill>
                <a:latin typeface="DIN-Light"/>
                <a:cs typeface="DIN-Light"/>
              </a:rPr>
              <a:t>May be internal or external</a:t>
            </a:r>
          </a:p>
        </p:txBody>
      </p:sp>
      <p:sp>
        <p:nvSpPr>
          <p:cNvPr id="6" name="Rectangle 5"/>
          <p:cNvSpPr/>
          <p:nvPr/>
        </p:nvSpPr>
        <p:spPr>
          <a:xfrm>
            <a:off x="436562" y="6315088"/>
            <a:ext cx="8250237" cy="215444"/>
          </a:xfrm>
          <a:prstGeom prst="rect">
            <a:avLst/>
          </a:prstGeom>
        </p:spPr>
        <p:txBody>
          <a:bodyPr wrap="square">
            <a:spAutoFit/>
          </a:bodyPr>
          <a:lstStyle/>
          <a:p>
            <a:pPr algn="ctr"/>
            <a:r>
              <a:rPr lang="en-US" sz="800" dirty="0">
                <a:solidFill>
                  <a:srgbClr val="EEEDEA"/>
                </a:solidFill>
                <a:latin typeface="DIN-Light"/>
                <a:cs typeface="DIN-Light"/>
              </a:rPr>
              <a:t>*According to ISO 31000</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502" y="2320163"/>
            <a:ext cx="5067065" cy="3358896"/>
          </a:xfrm>
          <a:prstGeom prst="rect">
            <a:avLst/>
          </a:prstGeom>
        </p:spPr>
      </p:pic>
    </p:spTree>
    <p:extLst>
      <p:ext uri="{BB962C8B-B14F-4D97-AF65-F5344CB8AC3E}">
        <p14:creationId xmlns:p14="http://schemas.microsoft.com/office/powerpoint/2010/main" val="345883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EFC99E7E-BB7F-4C6C-ADAC-E58F1368EE60}"/>
              </a:ext>
            </a:extLst>
          </p:cNvPr>
          <p:cNvSpPr txBox="1">
            <a:spLocks noGrp="1"/>
          </p:cNvSpPr>
          <p:nvPr>
            <p:ph type="body" sz="quarter" idx="4294967295"/>
          </p:nvPr>
        </p:nvSpPr>
        <p:spPr>
          <a:xfrm>
            <a:off x="612776" y="1792514"/>
            <a:ext cx="8129779" cy="144757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5900" lvl="1" indent="-215900">
              <a:lnSpc>
                <a:spcPct val="110000"/>
              </a:lnSpc>
              <a:spcBef>
                <a:spcPts val="900"/>
              </a:spcBef>
              <a:buFont typeface="Arial" panose="020B0604020202020204" pitchFamily="34" charset="0"/>
              <a:buChar char="•"/>
            </a:pPr>
            <a:r>
              <a:rPr lang="en-US" sz="1800" b="0" dirty="0">
                <a:solidFill>
                  <a:srgbClr val="EEEDEA"/>
                </a:solidFill>
                <a:latin typeface="Arial" panose="020B0604020202020204" pitchFamily="34" charset="0"/>
                <a:cs typeface="Arial" panose="020B0604020202020204" pitchFamily="34" charset="0"/>
              </a:rPr>
              <a:t>Typically organizations consider risk communication to their external stakeholders, such as members of the public</a:t>
            </a:r>
          </a:p>
          <a:p>
            <a:pPr marL="215900" lvl="1" indent="-215900">
              <a:lnSpc>
                <a:spcPct val="110000"/>
              </a:lnSpc>
              <a:spcBef>
                <a:spcPts val="900"/>
              </a:spcBef>
              <a:buFont typeface="Arial" panose="020B0604020202020204" pitchFamily="34" charset="0"/>
              <a:buChar char="•"/>
            </a:pPr>
            <a:r>
              <a:rPr lang="en-US" sz="1800" b="0" dirty="0">
                <a:solidFill>
                  <a:srgbClr val="EEEDEA"/>
                </a:solidFill>
                <a:latin typeface="Arial" panose="020B0604020202020204" pitchFamily="34" charset="0"/>
                <a:cs typeface="Arial" panose="020B0604020202020204" pitchFamily="34" charset="0"/>
              </a:rPr>
              <a:t>Growing need for organizations to communicate risks to internal stakeholders such as employees and contractors</a:t>
            </a:r>
          </a:p>
          <a:p>
            <a:pPr marL="215900" lvl="1" indent="-215900">
              <a:lnSpc>
                <a:spcPct val="110000"/>
              </a:lnSpc>
              <a:spcBef>
                <a:spcPts val="900"/>
              </a:spcBef>
              <a:buFont typeface="Arial" panose="020B0604020202020204" pitchFamily="34" charset="0"/>
              <a:buChar char="•"/>
            </a:pPr>
            <a:r>
              <a:rPr lang="en-US" sz="1800" b="0" dirty="0">
                <a:solidFill>
                  <a:srgbClr val="EEEDEA"/>
                </a:solidFill>
                <a:latin typeface="Arial" panose="020B0604020202020204" pitchFamily="34" charset="0"/>
                <a:cs typeface="Arial" panose="020B0604020202020204" pitchFamily="34" charset="0"/>
              </a:rPr>
              <a:t>External communication tools can be applied to internal risk communication</a:t>
            </a:r>
          </a:p>
        </p:txBody>
      </p:sp>
      <p:pic>
        <p:nvPicPr>
          <p:cNvPr id="7" name="Picture 6">
            <a:extLst>
              <a:ext uri="{FF2B5EF4-FFF2-40B4-BE49-F238E27FC236}">
                <a16:creationId xmlns:a16="http://schemas.microsoft.com/office/drawing/2014/main" id="{0B8BBEC3-9EC0-4FAE-9033-AFC3C65576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000" b="8792"/>
          <a:stretch/>
        </p:blipFill>
        <p:spPr>
          <a:xfrm>
            <a:off x="0" y="4031974"/>
            <a:ext cx="9144000" cy="1947912"/>
          </a:xfrm>
          <a:prstGeom prst="rect">
            <a:avLst/>
          </a:prstGeom>
        </p:spPr>
      </p:pic>
      <p:sp>
        <p:nvSpPr>
          <p:cNvPr id="8" name="Rectangle 7">
            <a:extLst>
              <a:ext uri="{FF2B5EF4-FFF2-40B4-BE49-F238E27FC236}">
                <a16:creationId xmlns:a16="http://schemas.microsoft.com/office/drawing/2014/main" id="{45A03BF8-8063-4DF4-9D2E-3F69ADD0F763}"/>
              </a:ext>
            </a:extLst>
          </p:cNvPr>
          <p:cNvSpPr/>
          <p:nvPr/>
        </p:nvSpPr>
        <p:spPr>
          <a:xfrm>
            <a:off x="594919" y="6096000"/>
            <a:ext cx="7787081" cy="246221"/>
          </a:xfrm>
          <a:prstGeom prst="rect">
            <a:avLst/>
          </a:prstGeom>
        </p:spPr>
        <p:txBody>
          <a:bodyPr wrap="square">
            <a:spAutoFit/>
          </a:bodyPr>
          <a:lstStyle/>
          <a:p>
            <a:pPr algn="ctr"/>
            <a:r>
              <a:rPr lang="en-CA" sz="1000" b="0" dirty="0">
                <a:solidFill>
                  <a:srgbClr val="5F5F5F"/>
                </a:solidFill>
              </a:rPr>
              <a:t>TAILINGS DISCHARGE AREA</a:t>
            </a:r>
          </a:p>
        </p:txBody>
      </p:sp>
      <p:sp>
        <p:nvSpPr>
          <p:cNvPr id="9" name="Title 1">
            <a:extLst>
              <a:ext uri="{FF2B5EF4-FFF2-40B4-BE49-F238E27FC236}">
                <a16:creationId xmlns:a16="http://schemas.microsoft.com/office/drawing/2014/main" id="{B8141972-5F3C-472E-9E2D-3509698A4595}"/>
              </a:ext>
            </a:extLst>
          </p:cNvPr>
          <p:cNvSpPr txBox="1">
            <a:spLocks/>
          </p:cNvSpPr>
          <p:nvPr/>
        </p:nvSpPr>
        <p:spPr>
          <a:xfrm>
            <a:off x="100454" y="297365"/>
            <a:ext cx="8776010" cy="12954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CA" sz="3400" b="0" dirty="0">
                <a:solidFill>
                  <a:srgbClr val="FFE06E"/>
                </a:solidFill>
                <a:latin typeface="Arial Narrow" panose="020B0606020202030204" pitchFamily="34" charset="0"/>
              </a:rPr>
              <a:t>WHO TO COMMUNICATE WITH?</a:t>
            </a:r>
          </a:p>
          <a:p>
            <a:pPr algn="ctr" fontAlgn="auto">
              <a:spcAft>
                <a:spcPts val="0"/>
              </a:spcAft>
            </a:pPr>
            <a:r>
              <a:rPr lang="en-CA" sz="3400" b="0" dirty="0">
                <a:solidFill>
                  <a:srgbClr val="FFE06E"/>
                </a:solidFill>
                <a:latin typeface="Arial Narrow" panose="020B0606020202030204" pitchFamily="34" charset="0"/>
              </a:rPr>
              <a:t>EXTERNAL AND INTERNAL </a:t>
            </a:r>
            <a:r>
              <a:rPr lang="en-CA" sz="3400" dirty="0">
                <a:solidFill>
                  <a:srgbClr val="FFE06E"/>
                </a:solidFill>
                <a:latin typeface="Arial Narrow" panose="020B0606020202030204" pitchFamily="34" charset="0"/>
              </a:rPr>
              <a:t>RISK COMMUNICATION </a:t>
            </a:r>
            <a:endParaRPr lang="en-US" sz="3400" dirty="0">
              <a:solidFill>
                <a:srgbClr val="FFE06E"/>
              </a:solidFill>
              <a:latin typeface="Arial Narrow" panose="020B0606020202030204" pitchFamily="34" charset="0"/>
            </a:endParaRPr>
          </a:p>
        </p:txBody>
      </p:sp>
    </p:spTree>
    <p:extLst>
      <p:ext uri="{BB962C8B-B14F-4D97-AF65-F5344CB8AC3E}">
        <p14:creationId xmlns:p14="http://schemas.microsoft.com/office/powerpoint/2010/main" val="1854912190"/>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91F2F41-7877-4AED-BF31-23B05A2B7BF8}"/>
              </a:ext>
            </a:extLst>
          </p:cNvPr>
          <p:cNvSpPr txBox="1">
            <a:spLocks/>
          </p:cNvSpPr>
          <p:nvPr/>
        </p:nvSpPr>
        <p:spPr>
          <a:xfrm>
            <a:off x="609599" y="89210"/>
            <a:ext cx="8205439" cy="975731"/>
          </a:xfrm>
          <a:prstGeom prst="rect">
            <a:avLst/>
          </a:prstGeom>
        </p:spPr>
        <p:txBody>
          <a:bodyPr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3500" b="1" i="0" u="none" strike="noStrike" kern="1200" cap="none" spc="0" normalizeH="0" noProof="0" dirty="0">
                <a:ln>
                  <a:noFill/>
                </a:ln>
                <a:solidFill>
                  <a:srgbClr val="FFE06E"/>
                </a:solidFill>
                <a:effectLst>
                  <a:outerShdw blurRad="38100" dist="38100" dir="2700000" algn="tl">
                    <a:srgbClr val="000000">
                      <a:alpha val="43137"/>
                    </a:srgbClr>
                  </a:outerShdw>
                </a:effectLst>
                <a:uLnTx/>
                <a:uFillTx/>
                <a:latin typeface="Arial Narrow" panose="020B0606020202030204" pitchFamily="34" charset="0"/>
                <a:ea typeface="+mj-ea"/>
                <a:cs typeface="+mj-cs"/>
              </a:rPr>
              <a:t>INTERNAL COMMUNICATION: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3500" b="1" i="0" u="none" strike="noStrike" kern="1200" cap="none" spc="0" normalizeH="0" noProof="0" dirty="0">
                <a:ln>
                  <a:noFill/>
                </a:ln>
                <a:solidFill>
                  <a:srgbClr val="FFE06E"/>
                </a:solidFill>
                <a:effectLst>
                  <a:outerShdw blurRad="38100" dist="38100" dir="2700000" algn="tl">
                    <a:srgbClr val="000000">
                      <a:alpha val="43137"/>
                    </a:srgbClr>
                  </a:outerShdw>
                </a:effectLst>
                <a:uLnTx/>
                <a:uFillTx/>
                <a:latin typeface="Arial Narrow" panose="020B0606020202030204" pitchFamily="34" charset="0"/>
                <a:ea typeface="+mj-ea"/>
                <a:cs typeface="+mj-cs"/>
              </a:rPr>
              <a:t>UNCOVERING HIDDEN HAZARDS</a:t>
            </a:r>
          </a:p>
        </p:txBody>
      </p:sp>
      <p:pic>
        <p:nvPicPr>
          <p:cNvPr id="2" name="Picture 1">
            <a:extLst>
              <a:ext uri="{FF2B5EF4-FFF2-40B4-BE49-F238E27FC236}">
                <a16:creationId xmlns:a16="http://schemas.microsoft.com/office/drawing/2014/main" id="{50B2F61C-E1C4-4D81-B0C6-064D30F0F89A}"/>
              </a:ext>
            </a:extLst>
          </p:cNvPr>
          <p:cNvPicPr>
            <a:picLocks noChangeAspect="1"/>
          </p:cNvPicPr>
          <p:nvPr/>
        </p:nvPicPr>
        <p:blipFill>
          <a:blip r:embed="rId2"/>
          <a:stretch>
            <a:fillRect/>
          </a:stretch>
        </p:blipFill>
        <p:spPr>
          <a:xfrm>
            <a:off x="735594" y="979236"/>
            <a:ext cx="7778169" cy="5667651"/>
          </a:xfrm>
          <a:prstGeom prst="rect">
            <a:avLst/>
          </a:prstGeom>
        </p:spPr>
      </p:pic>
    </p:spTree>
    <p:extLst>
      <p:ext uri="{BB962C8B-B14F-4D97-AF65-F5344CB8AC3E}">
        <p14:creationId xmlns:p14="http://schemas.microsoft.com/office/powerpoint/2010/main" val="3584278861"/>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AE0E-1FF8-F64C-A643-11BE8EE01BC1}"/>
              </a:ext>
            </a:extLst>
          </p:cNvPr>
          <p:cNvSpPr>
            <a:spLocks noGrp="1"/>
          </p:cNvSpPr>
          <p:nvPr>
            <p:ph type="title"/>
          </p:nvPr>
        </p:nvSpPr>
        <p:spPr/>
        <p:txBody>
          <a:bodyPr>
            <a:normAutofit/>
          </a:bodyPr>
          <a:lstStyle/>
          <a:p>
            <a:pPr algn="ctr"/>
            <a:r>
              <a:rPr lang="en-US" sz="3600" b="1" dirty="0">
                <a:solidFill>
                  <a:srgbClr val="FFE06E"/>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INTERNAL COMMUNICATION: </a:t>
            </a:r>
            <a:br>
              <a:rPr lang="en-US" sz="3600" b="1" dirty="0">
                <a:solidFill>
                  <a:srgbClr val="FFE06E"/>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br>
            <a:r>
              <a:rPr lang="en-US" sz="3600" b="1" dirty="0">
                <a:solidFill>
                  <a:srgbClr val="FFE06E"/>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BREAKDOWNS IN RISK COMMUNICATION  </a:t>
            </a:r>
          </a:p>
        </p:txBody>
      </p:sp>
      <p:sp>
        <p:nvSpPr>
          <p:cNvPr id="3" name="Slide Number Placeholder 2">
            <a:extLst>
              <a:ext uri="{FF2B5EF4-FFF2-40B4-BE49-F238E27FC236}">
                <a16:creationId xmlns:a16="http://schemas.microsoft.com/office/drawing/2014/main" id="{0F0343F0-0604-43B0-8374-E2E1E4AB72D5}"/>
              </a:ext>
            </a:extLst>
          </p:cNvPr>
          <p:cNvSpPr>
            <a:spLocks noGrp="1"/>
          </p:cNvSpPr>
          <p:nvPr>
            <p:ph type="sldNum" sz="quarter" idx="12"/>
          </p:nvPr>
        </p:nvSpPr>
        <p:spPr/>
        <p:txBody>
          <a:bodyPr/>
          <a:lstStyle/>
          <a:p>
            <a:pPr defTabSz="342900"/>
            <a:fld id="{7A5D54DB-42B2-4B46-B747-6792254B7E97}" type="slidenum">
              <a:rPr lang="en-US">
                <a:solidFill>
                  <a:prstClr val="black">
                    <a:tint val="75000"/>
                  </a:prstClr>
                </a:solidFill>
                <a:latin typeface="Calibri" panose="020F0502020204030204"/>
              </a:rPr>
              <a:pPr defTabSz="342900"/>
              <a:t>15</a:t>
            </a:fld>
            <a:endParaRPr lang="en-US" dirty="0">
              <a:solidFill>
                <a:prstClr val="black">
                  <a:tint val="75000"/>
                </a:prstClr>
              </a:solidFill>
              <a:latin typeface="Calibri" panose="020F0502020204030204"/>
            </a:endParaRPr>
          </a:p>
        </p:txBody>
      </p:sp>
      <p:pic>
        <p:nvPicPr>
          <p:cNvPr id="15" name="Picture 14">
            <a:extLst>
              <a:ext uri="{FF2B5EF4-FFF2-40B4-BE49-F238E27FC236}">
                <a16:creationId xmlns:a16="http://schemas.microsoft.com/office/drawing/2014/main" id="{E5AE74E3-B509-40BA-ABC3-F56A1C98F265}"/>
              </a:ext>
            </a:extLst>
          </p:cNvPr>
          <p:cNvPicPr>
            <a:picLocks noChangeAspect="1"/>
          </p:cNvPicPr>
          <p:nvPr/>
        </p:nvPicPr>
        <p:blipFill>
          <a:blip r:embed="rId3"/>
          <a:stretch>
            <a:fillRect/>
          </a:stretch>
        </p:blipFill>
        <p:spPr>
          <a:xfrm>
            <a:off x="674272" y="1733152"/>
            <a:ext cx="7841078" cy="5022390"/>
          </a:xfrm>
          <a:prstGeom prst="rect">
            <a:avLst/>
          </a:prstGeom>
        </p:spPr>
      </p:pic>
    </p:spTree>
    <p:extLst>
      <p:ext uri="{BB962C8B-B14F-4D97-AF65-F5344CB8AC3E}">
        <p14:creationId xmlns:p14="http://schemas.microsoft.com/office/powerpoint/2010/main" val="218881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413211-8F77-4C70-BA32-629AFDDA0119}"/>
              </a:ext>
            </a:extLst>
          </p:cNvPr>
          <p:cNvSpPr/>
          <p:nvPr/>
        </p:nvSpPr>
        <p:spPr>
          <a:xfrm>
            <a:off x="576943" y="6553200"/>
            <a:ext cx="9220200" cy="200055"/>
          </a:xfrm>
          <a:prstGeom prst="rect">
            <a:avLst/>
          </a:prstGeom>
        </p:spPr>
        <p:txBody>
          <a:bodyPr wrap="square">
            <a:spAutoFit/>
          </a:bodyPr>
          <a:lstStyle/>
          <a:p>
            <a:r>
              <a:rPr lang="en-US" sz="700" b="0" dirty="0"/>
              <a:t>ISO,  (2009). 31000 Risk management–Principles and guidelines. </a:t>
            </a:r>
            <a:r>
              <a:rPr lang="en-US" sz="700" b="0" i="1" dirty="0"/>
              <a:t>International Organization for Standardization, Geneva, Switzerland</a:t>
            </a:r>
            <a:r>
              <a:rPr lang="en-US" sz="700" b="0" dirty="0"/>
              <a:t>.</a:t>
            </a:r>
            <a:endParaRPr lang="en-CA" sz="700" dirty="0"/>
          </a:p>
        </p:txBody>
      </p:sp>
      <p:pic>
        <p:nvPicPr>
          <p:cNvPr id="5" name="Picture 4">
            <a:extLst>
              <a:ext uri="{FF2B5EF4-FFF2-40B4-BE49-F238E27FC236}">
                <a16:creationId xmlns:a16="http://schemas.microsoft.com/office/drawing/2014/main" id="{A00E84CF-8E0B-4094-ACBA-287688D3AE55}"/>
              </a:ext>
            </a:extLst>
          </p:cNvPr>
          <p:cNvPicPr/>
          <p:nvPr/>
        </p:nvPicPr>
        <p:blipFill rotWithShape="1">
          <a:blip r:embed="rId2">
            <a:extLst>
              <a:ext uri="{28A0092B-C50C-407E-A947-70E740481C1C}">
                <a14:useLocalDpi xmlns:a14="http://schemas.microsoft.com/office/drawing/2010/main" val="0"/>
              </a:ext>
            </a:extLst>
          </a:blip>
          <a:srcRect l="5189" t="2406" r="4740" b="40760"/>
          <a:stretch/>
        </p:blipFill>
        <p:spPr bwMode="auto">
          <a:xfrm>
            <a:off x="1295400" y="1871505"/>
            <a:ext cx="6362700" cy="4394855"/>
          </a:xfrm>
          <a:prstGeom prst="rect">
            <a:avLst/>
          </a:prstGeom>
          <a:ln>
            <a:noFill/>
          </a:ln>
          <a:extLst>
            <a:ext uri="{53640926-AAD7-44d8-BBD7-CCE9431645EC}">
              <a14:shadowObscured xmlns="" xmlns:a14="http://schemas.microsoft.com/office/drawing/2010/main"/>
            </a:ext>
          </a:extLst>
        </p:spPr>
      </p:pic>
      <p:sp>
        <p:nvSpPr>
          <p:cNvPr id="6" name="Title 1">
            <a:extLst>
              <a:ext uri="{FF2B5EF4-FFF2-40B4-BE49-F238E27FC236}">
                <a16:creationId xmlns:a16="http://schemas.microsoft.com/office/drawing/2014/main" id="{43C0CE14-D413-4BEC-BB82-85FD70D419EB}"/>
              </a:ext>
            </a:extLst>
          </p:cNvPr>
          <p:cNvSpPr txBox="1">
            <a:spLocks/>
          </p:cNvSpPr>
          <p:nvPr/>
        </p:nvSpPr>
        <p:spPr>
          <a:xfrm>
            <a:off x="245327" y="171450"/>
            <a:ext cx="8848493" cy="12954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CA" sz="3200" dirty="0">
                <a:solidFill>
                  <a:srgbClr val="FFE06E"/>
                </a:solidFill>
                <a:latin typeface="Arial Narrow" panose="020B0606020202030204" pitchFamily="34" charset="0"/>
              </a:rPr>
              <a:t>WHEN TO COMMUNICATE? </a:t>
            </a:r>
          </a:p>
          <a:p>
            <a:pPr algn="ctr" fontAlgn="auto">
              <a:spcAft>
                <a:spcPts val="0"/>
              </a:spcAft>
            </a:pPr>
            <a:r>
              <a:rPr lang="en-CA" sz="3200" dirty="0">
                <a:solidFill>
                  <a:srgbClr val="FFE06E"/>
                </a:solidFill>
                <a:latin typeface="Arial Narrow" panose="020B0606020202030204" pitchFamily="34" charset="0"/>
              </a:rPr>
              <a:t>At each step </a:t>
            </a:r>
            <a:r>
              <a:rPr lang="en-CA" sz="3200" b="0" dirty="0">
                <a:solidFill>
                  <a:srgbClr val="FFE06E"/>
                </a:solidFill>
                <a:latin typeface="Arial Narrow" panose="020B0606020202030204" pitchFamily="34" charset="0"/>
              </a:rPr>
              <a:t>of risk management process.</a:t>
            </a:r>
            <a:endParaRPr lang="en-US" sz="3200" b="0" dirty="0">
              <a:solidFill>
                <a:srgbClr val="FFE06E"/>
              </a:solidFill>
              <a:latin typeface="Arial Narrow" panose="020B0606020202030204" pitchFamily="34" charset="0"/>
            </a:endParaRPr>
          </a:p>
        </p:txBody>
      </p:sp>
    </p:spTree>
    <p:extLst>
      <p:ext uri="{BB962C8B-B14F-4D97-AF65-F5344CB8AC3E}">
        <p14:creationId xmlns:p14="http://schemas.microsoft.com/office/powerpoint/2010/main" val="964801369"/>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74"/>
            <a:ext cx="8229600" cy="846666"/>
          </a:xfrm>
        </p:spPr>
        <p:txBody>
          <a:bodyPr>
            <a:normAutofit fontScale="90000"/>
          </a:bodyPr>
          <a:lstStyle/>
          <a:p>
            <a:r>
              <a:rPr lang="en-US" sz="3600" dirty="0"/>
              <a:t>CHALLENGES IN RISK ANALYSIS AND COMMUNICATION</a:t>
            </a:r>
          </a:p>
        </p:txBody>
      </p:sp>
      <p:sp>
        <p:nvSpPr>
          <p:cNvPr id="5" name="Rectangle 4"/>
          <p:cNvSpPr/>
          <p:nvPr/>
        </p:nvSpPr>
        <p:spPr>
          <a:xfrm>
            <a:off x="609600" y="1672682"/>
            <a:ext cx="8354888" cy="2862322"/>
          </a:xfrm>
          <a:prstGeom prst="rect">
            <a:avLst/>
          </a:prstGeom>
        </p:spPr>
        <p:txBody>
          <a:bodyPr wrap="square">
            <a:spAutoFit/>
          </a:bodyPr>
          <a:lstStyle/>
          <a:p>
            <a:pPr marL="285750" indent="-285750">
              <a:buFont typeface="Arial" panose="020B0604020202020204" pitchFamily="34" charset="0"/>
              <a:buChar char="•"/>
            </a:pPr>
            <a:r>
              <a:rPr lang="en-CA" sz="2000" i="1" dirty="0">
                <a:solidFill>
                  <a:srgbClr val="EEEDEA"/>
                </a:solidFill>
              </a:rPr>
              <a:t>Complexity</a:t>
            </a:r>
            <a:r>
              <a:rPr lang="en-CA" sz="2000" dirty="0">
                <a:solidFill>
                  <a:srgbClr val="EEEDEA"/>
                </a:solidFill>
              </a:rPr>
              <a:t> in assessing causal and temporal relationships</a:t>
            </a:r>
          </a:p>
          <a:p>
            <a:pPr marL="285750" indent="-285750">
              <a:buFont typeface="Arial" panose="020B0604020202020204" pitchFamily="34" charset="0"/>
              <a:buChar char="•"/>
            </a:pPr>
            <a:endParaRPr lang="en-CA" sz="2000" dirty="0">
              <a:solidFill>
                <a:srgbClr val="EEEDEA"/>
              </a:solidFill>
            </a:endParaRPr>
          </a:p>
          <a:p>
            <a:pPr marL="285750" indent="-285750">
              <a:buFont typeface="Arial" panose="020B0604020202020204" pitchFamily="34" charset="0"/>
              <a:buChar char="•"/>
            </a:pPr>
            <a:r>
              <a:rPr lang="en-CA" sz="2000" i="1" dirty="0">
                <a:solidFill>
                  <a:srgbClr val="EEEDEA"/>
                </a:solidFill>
              </a:rPr>
              <a:t>Uncertainty</a:t>
            </a:r>
          </a:p>
          <a:p>
            <a:pPr marL="742950" lvl="1" indent="-285750">
              <a:buFont typeface="Arial" panose="020B0604020202020204" pitchFamily="34" charset="0"/>
              <a:buChar char="•"/>
            </a:pPr>
            <a:r>
              <a:rPr lang="en-CA" sz="2000" dirty="0">
                <a:solidFill>
                  <a:srgbClr val="EEEDEA"/>
                </a:solidFill>
              </a:rPr>
              <a:t>Variation among individual targets</a:t>
            </a:r>
          </a:p>
          <a:p>
            <a:pPr marL="742950" lvl="1" indent="-285750">
              <a:buFont typeface="Arial" panose="020B0604020202020204" pitchFamily="34" charset="0"/>
              <a:buChar char="•"/>
            </a:pPr>
            <a:r>
              <a:rPr lang="en-CA" sz="2000" dirty="0">
                <a:solidFill>
                  <a:srgbClr val="EEEDEA"/>
                </a:solidFill>
              </a:rPr>
              <a:t>Measurement and inferential errors</a:t>
            </a:r>
          </a:p>
          <a:p>
            <a:pPr marL="742950" lvl="1" indent="-285750">
              <a:buFont typeface="Arial" panose="020B0604020202020204" pitchFamily="34" charset="0"/>
              <a:buChar char="•"/>
            </a:pPr>
            <a:r>
              <a:rPr lang="en-CA" sz="2000" dirty="0">
                <a:solidFill>
                  <a:srgbClr val="EEEDEA"/>
                </a:solidFill>
              </a:rPr>
              <a:t>Genuine stochastic relationships</a:t>
            </a:r>
          </a:p>
          <a:p>
            <a:pPr marL="742950" lvl="1" indent="-285750">
              <a:buFont typeface="Arial" panose="020B0604020202020204" pitchFamily="34" charset="0"/>
              <a:buChar char="•"/>
            </a:pPr>
            <a:r>
              <a:rPr lang="en-CA" sz="2000" dirty="0">
                <a:solidFill>
                  <a:srgbClr val="EEEDEA"/>
                </a:solidFill>
              </a:rPr>
              <a:t>System boundaries and ignorance</a:t>
            </a:r>
          </a:p>
          <a:p>
            <a:pPr marL="285750" indent="-285750">
              <a:buFont typeface="Arial" panose="020B0604020202020204" pitchFamily="34" charset="0"/>
              <a:buChar char="•"/>
            </a:pPr>
            <a:endParaRPr lang="en-CA" sz="2000" dirty="0">
              <a:solidFill>
                <a:srgbClr val="EEEDEA"/>
              </a:solidFill>
            </a:endParaRPr>
          </a:p>
          <a:p>
            <a:pPr marL="285750" indent="-285750">
              <a:buFont typeface="Arial" panose="020B0604020202020204" pitchFamily="34" charset="0"/>
              <a:buChar char="•"/>
            </a:pPr>
            <a:r>
              <a:rPr lang="en-CA" sz="2000" i="1" dirty="0">
                <a:solidFill>
                  <a:srgbClr val="EEEDEA"/>
                </a:solidFill>
              </a:rPr>
              <a:t>Ambiguity</a:t>
            </a:r>
            <a:r>
              <a:rPr lang="en-CA" sz="2000" dirty="0">
                <a:solidFill>
                  <a:srgbClr val="EEEDEA"/>
                </a:solidFill>
              </a:rPr>
              <a:t> in interpreting results</a:t>
            </a:r>
            <a:endParaRPr lang="en-US" sz="2000" dirty="0">
              <a:solidFill>
                <a:srgbClr val="EEEDEA"/>
              </a:solidFill>
            </a:endParaRPr>
          </a:p>
        </p:txBody>
      </p:sp>
      <p:sp>
        <p:nvSpPr>
          <p:cNvPr id="8" name="Rectangle 7">
            <a:extLst>
              <a:ext uri="{FF2B5EF4-FFF2-40B4-BE49-F238E27FC236}">
                <a16:creationId xmlns:a16="http://schemas.microsoft.com/office/drawing/2014/main" id="{378784E8-4CCB-48D8-8C01-69621AA5BB5C}"/>
              </a:ext>
            </a:extLst>
          </p:cNvPr>
          <p:cNvSpPr/>
          <p:nvPr/>
        </p:nvSpPr>
        <p:spPr>
          <a:xfrm>
            <a:off x="609600" y="6553201"/>
            <a:ext cx="5105400" cy="200055"/>
          </a:xfrm>
          <a:prstGeom prst="rect">
            <a:avLst/>
          </a:prstGeom>
        </p:spPr>
        <p:txBody>
          <a:bodyPr wrap="square">
            <a:spAutoFit/>
          </a:bodyPr>
          <a:lstStyle/>
          <a:p>
            <a:r>
              <a:rPr lang="en-US" sz="700" b="0" dirty="0" err="1">
                <a:solidFill>
                  <a:srgbClr val="EEEDEA"/>
                </a:solidFill>
              </a:rPr>
              <a:t>Renn</a:t>
            </a:r>
            <a:r>
              <a:rPr lang="en-US" sz="700" b="0" dirty="0">
                <a:solidFill>
                  <a:srgbClr val="EEEDEA"/>
                </a:solidFill>
              </a:rPr>
              <a:t>., O. (2019). Risk Governance Framework. </a:t>
            </a:r>
            <a:r>
              <a:rPr lang="en-US" sz="700" b="0" dirty="0">
                <a:solidFill>
                  <a:srgbClr val="EEEDEA"/>
                </a:solidFill>
                <a:hlinkClick r:id="rId3">
                  <a:extLst>
                    <a:ext uri="{A12FA001-AC4F-418D-AE19-62706E023703}">
                      <ahyp:hlinkClr xmlns:ahyp="http://schemas.microsoft.com/office/drawing/2018/hyperlinkcolor" val="tx"/>
                    </a:ext>
                  </a:extLst>
                </a:hlinkClick>
              </a:rPr>
              <a:t>https://irgc.epfl.ch/risk-governance/page-139715-en-html/</a:t>
            </a:r>
            <a:r>
              <a:rPr lang="en-US" sz="700" b="0" dirty="0">
                <a:solidFill>
                  <a:srgbClr val="EEEDEA"/>
                </a:solidFill>
              </a:rPr>
              <a:t> </a:t>
            </a:r>
            <a:endParaRPr lang="en-CA" sz="700" dirty="0">
              <a:solidFill>
                <a:srgbClr val="EEEDEA"/>
              </a:solidFill>
            </a:endParaRPr>
          </a:p>
        </p:txBody>
      </p:sp>
    </p:spTree>
    <p:extLst>
      <p:ext uri="{BB962C8B-B14F-4D97-AF65-F5344CB8AC3E}">
        <p14:creationId xmlns:p14="http://schemas.microsoft.com/office/powerpoint/2010/main" val="197882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73" y="346083"/>
            <a:ext cx="8229600" cy="1036667"/>
          </a:xfrm>
        </p:spPr>
        <p:txBody>
          <a:bodyPr>
            <a:normAutofit fontScale="90000"/>
          </a:bodyPr>
          <a:lstStyle/>
          <a:p>
            <a:r>
              <a:rPr lang="en-US" sz="3600" dirty="0"/>
              <a:t>COMPLEXITY IN ASSESSING CAUSAL AND TEMPORAL RELATIONSHIPS </a:t>
            </a:r>
          </a:p>
        </p:txBody>
      </p:sp>
      <p:sp>
        <p:nvSpPr>
          <p:cNvPr id="5" name="Rectangle 4"/>
          <p:cNvSpPr/>
          <p:nvPr/>
        </p:nvSpPr>
        <p:spPr>
          <a:xfrm>
            <a:off x="434104" y="1571822"/>
            <a:ext cx="8530384" cy="3785652"/>
          </a:xfrm>
          <a:prstGeom prst="rect">
            <a:avLst/>
          </a:prstGeom>
        </p:spPr>
        <p:txBody>
          <a:bodyPr wrap="square">
            <a:spAutoFit/>
          </a:bodyPr>
          <a:lstStyle/>
          <a:p>
            <a:pPr marL="285750" indent="-285750">
              <a:buFont typeface="Arial" panose="020B0604020202020204" pitchFamily="34" charset="0"/>
              <a:buChar char="•"/>
            </a:pPr>
            <a:r>
              <a:rPr lang="en-CA" sz="2000" i="1" dirty="0">
                <a:solidFill>
                  <a:srgbClr val="EEEDEA"/>
                </a:solidFill>
              </a:rPr>
              <a:t>Characteristics</a:t>
            </a:r>
          </a:p>
          <a:p>
            <a:pPr marL="742950" lvl="1" indent="-285750">
              <a:buFont typeface="Arial" panose="020B0604020202020204" pitchFamily="34" charset="0"/>
              <a:buChar char="•"/>
            </a:pPr>
            <a:r>
              <a:rPr lang="en-CA" sz="2000" i="1" dirty="0">
                <a:solidFill>
                  <a:srgbClr val="EEEDEA"/>
                </a:solidFill>
              </a:rPr>
              <a:t>Transboundary effects (ubiquity)</a:t>
            </a:r>
          </a:p>
          <a:p>
            <a:pPr marL="742950" lvl="1" indent="-285750">
              <a:buFont typeface="Arial" panose="020B0604020202020204" pitchFamily="34" charset="0"/>
              <a:buChar char="•"/>
            </a:pPr>
            <a:r>
              <a:rPr lang="en-CA" sz="2000" i="1" dirty="0">
                <a:solidFill>
                  <a:srgbClr val="EEEDEA"/>
                </a:solidFill>
              </a:rPr>
              <a:t>Highly interconnected (natural, technical, social)</a:t>
            </a:r>
          </a:p>
          <a:p>
            <a:pPr marL="742950" lvl="1" indent="-285750">
              <a:buFont typeface="Arial" panose="020B0604020202020204" pitchFamily="34" charset="0"/>
              <a:buChar char="•"/>
            </a:pPr>
            <a:r>
              <a:rPr lang="en-CA" sz="2000" i="1" dirty="0">
                <a:solidFill>
                  <a:srgbClr val="EEEDEA"/>
                </a:solidFill>
              </a:rPr>
              <a:t>Stochastic (second order uncertainty)</a:t>
            </a:r>
          </a:p>
          <a:p>
            <a:pPr marL="742950" lvl="1" indent="-285750">
              <a:buFont typeface="Arial" panose="020B0604020202020204" pitchFamily="34" charset="0"/>
              <a:buChar char="•"/>
            </a:pPr>
            <a:r>
              <a:rPr lang="en-CA" sz="2000" i="1" dirty="0">
                <a:solidFill>
                  <a:srgbClr val="EEEDEA"/>
                </a:solidFill>
              </a:rPr>
              <a:t>Non-linearity with tipping points </a:t>
            </a:r>
          </a:p>
          <a:p>
            <a:pPr marL="285750" indent="-285750">
              <a:buFont typeface="Arial" panose="020B0604020202020204" pitchFamily="34" charset="0"/>
              <a:buChar char="•"/>
            </a:pPr>
            <a:endParaRPr lang="en-CA" sz="2000" i="1" dirty="0">
              <a:solidFill>
                <a:srgbClr val="EEEDEA"/>
              </a:solidFill>
            </a:endParaRPr>
          </a:p>
          <a:p>
            <a:pPr marL="285750" indent="-285750">
              <a:buFont typeface="Arial" panose="020B0604020202020204" pitchFamily="34" charset="0"/>
              <a:buChar char="•"/>
            </a:pPr>
            <a:r>
              <a:rPr lang="en-CA" sz="2000" i="1" dirty="0">
                <a:solidFill>
                  <a:srgbClr val="EEEDEA"/>
                </a:solidFill>
              </a:rPr>
              <a:t>Problems </a:t>
            </a:r>
          </a:p>
          <a:p>
            <a:pPr marL="742950" lvl="1" indent="-285750">
              <a:buFont typeface="Arial" panose="020B0604020202020204" pitchFamily="34" charset="0"/>
              <a:buChar char="•"/>
            </a:pPr>
            <a:r>
              <a:rPr lang="en-CA" sz="2000" i="1" dirty="0">
                <a:solidFill>
                  <a:srgbClr val="EEEDEA"/>
                </a:solidFill>
              </a:rPr>
              <a:t>Limits of quantification</a:t>
            </a:r>
          </a:p>
          <a:p>
            <a:pPr marL="742950" lvl="1" indent="-285750">
              <a:buFont typeface="Arial" panose="020B0604020202020204" pitchFamily="34" charset="0"/>
              <a:buChar char="•"/>
            </a:pPr>
            <a:r>
              <a:rPr lang="en-CA" sz="2000" i="1" dirty="0">
                <a:solidFill>
                  <a:srgbClr val="EEEDEA"/>
                </a:solidFill>
              </a:rPr>
              <a:t>Fragmented responsibilities, lack of coordination</a:t>
            </a:r>
          </a:p>
          <a:p>
            <a:pPr marL="742950" lvl="1" indent="-285750">
              <a:buFont typeface="Arial" panose="020B0604020202020204" pitchFamily="34" charset="0"/>
              <a:buChar char="•"/>
            </a:pPr>
            <a:r>
              <a:rPr lang="en-CA" sz="2000" i="1" dirty="0">
                <a:solidFill>
                  <a:srgbClr val="EEEDEA"/>
                </a:solidFill>
              </a:rPr>
              <a:t>Contra-intuitive implications</a:t>
            </a:r>
          </a:p>
          <a:p>
            <a:pPr marL="742950" lvl="1" indent="-285750">
              <a:buFont typeface="Arial" panose="020B0604020202020204" pitchFamily="34" charset="0"/>
              <a:buChar char="•"/>
            </a:pPr>
            <a:r>
              <a:rPr lang="en-CA" sz="2000" i="1" dirty="0">
                <a:solidFill>
                  <a:srgbClr val="EEEDEA"/>
                </a:solidFill>
              </a:rPr>
              <a:t>Inadequacy of trial and error learning modes</a:t>
            </a:r>
          </a:p>
          <a:p>
            <a:endParaRPr lang="en-CA" sz="2000" dirty="0">
              <a:solidFill>
                <a:srgbClr val="EEEDEA"/>
              </a:solidFill>
            </a:endParaRPr>
          </a:p>
        </p:txBody>
      </p:sp>
      <p:sp>
        <p:nvSpPr>
          <p:cNvPr id="6" name="Rectangle 5">
            <a:extLst>
              <a:ext uri="{FF2B5EF4-FFF2-40B4-BE49-F238E27FC236}">
                <a16:creationId xmlns:a16="http://schemas.microsoft.com/office/drawing/2014/main" id="{3BE2E491-ADBB-4AFA-9D16-F552FB366A3D}"/>
              </a:ext>
            </a:extLst>
          </p:cNvPr>
          <p:cNvSpPr/>
          <p:nvPr/>
        </p:nvSpPr>
        <p:spPr>
          <a:xfrm>
            <a:off x="609600" y="6553201"/>
            <a:ext cx="5105400" cy="200055"/>
          </a:xfrm>
          <a:prstGeom prst="rect">
            <a:avLst/>
          </a:prstGeom>
        </p:spPr>
        <p:txBody>
          <a:bodyPr wrap="square">
            <a:spAutoFit/>
          </a:bodyPr>
          <a:lstStyle/>
          <a:p>
            <a:r>
              <a:rPr lang="en-US" sz="700" b="0" dirty="0" err="1">
                <a:solidFill>
                  <a:srgbClr val="EEEDEA"/>
                </a:solidFill>
              </a:rPr>
              <a:t>Renn</a:t>
            </a:r>
            <a:r>
              <a:rPr lang="en-US" sz="700" b="0" dirty="0">
                <a:solidFill>
                  <a:srgbClr val="EEEDEA"/>
                </a:solidFill>
              </a:rPr>
              <a:t>., O. (2019). Risk Governance Framework. </a:t>
            </a:r>
            <a:r>
              <a:rPr lang="en-US" sz="700" b="0" dirty="0">
                <a:solidFill>
                  <a:srgbClr val="EEEDEA"/>
                </a:solidFill>
                <a:hlinkClick r:id="rId3">
                  <a:extLst>
                    <a:ext uri="{A12FA001-AC4F-418D-AE19-62706E023703}">
                      <ahyp:hlinkClr xmlns:ahyp="http://schemas.microsoft.com/office/drawing/2018/hyperlinkcolor" val="tx"/>
                    </a:ext>
                  </a:extLst>
                </a:hlinkClick>
              </a:rPr>
              <a:t>https://irgc.epfl.ch/risk-governance/page-139715-en-html/</a:t>
            </a:r>
            <a:r>
              <a:rPr lang="en-US" sz="700" b="0" dirty="0">
                <a:solidFill>
                  <a:srgbClr val="EEEDEA"/>
                </a:solidFill>
              </a:rPr>
              <a:t> </a:t>
            </a:r>
            <a:endParaRPr lang="en-CA" sz="700" dirty="0">
              <a:solidFill>
                <a:srgbClr val="EEEDEA"/>
              </a:solidFill>
            </a:endParaRPr>
          </a:p>
        </p:txBody>
      </p:sp>
    </p:spTree>
    <p:extLst>
      <p:ext uri="{BB962C8B-B14F-4D97-AF65-F5344CB8AC3E}">
        <p14:creationId xmlns:p14="http://schemas.microsoft.com/office/powerpoint/2010/main" val="370345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73" y="346083"/>
            <a:ext cx="8229600" cy="1036667"/>
          </a:xfrm>
        </p:spPr>
        <p:txBody>
          <a:bodyPr>
            <a:normAutofit/>
          </a:bodyPr>
          <a:lstStyle/>
          <a:p>
            <a:r>
              <a:rPr lang="en-US" sz="3600" dirty="0"/>
              <a:t>VARIOUS SOURCES OF UNCERTAINTY </a:t>
            </a:r>
          </a:p>
        </p:txBody>
      </p:sp>
      <p:pic>
        <p:nvPicPr>
          <p:cNvPr id="3" name="Picture 2">
            <a:extLst>
              <a:ext uri="{FF2B5EF4-FFF2-40B4-BE49-F238E27FC236}">
                <a16:creationId xmlns:a16="http://schemas.microsoft.com/office/drawing/2014/main" id="{1D88B0AA-1FC0-4949-82B7-8CCC7E9794EF}"/>
              </a:ext>
            </a:extLst>
          </p:cNvPr>
          <p:cNvPicPr>
            <a:picLocks noChangeAspect="1"/>
          </p:cNvPicPr>
          <p:nvPr/>
        </p:nvPicPr>
        <p:blipFill>
          <a:blip r:embed="rId3"/>
          <a:stretch>
            <a:fillRect/>
          </a:stretch>
        </p:blipFill>
        <p:spPr>
          <a:xfrm>
            <a:off x="436563" y="2056177"/>
            <a:ext cx="8080124" cy="3980350"/>
          </a:xfrm>
          <a:prstGeom prst="rect">
            <a:avLst/>
          </a:prstGeom>
        </p:spPr>
      </p:pic>
      <p:sp>
        <p:nvSpPr>
          <p:cNvPr id="4" name="Rectangle 3">
            <a:extLst>
              <a:ext uri="{FF2B5EF4-FFF2-40B4-BE49-F238E27FC236}">
                <a16:creationId xmlns:a16="http://schemas.microsoft.com/office/drawing/2014/main" id="{51CD9E7F-69FB-4F44-ACC3-BD80914AB42C}"/>
              </a:ext>
            </a:extLst>
          </p:cNvPr>
          <p:cNvSpPr/>
          <p:nvPr/>
        </p:nvSpPr>
        <p:spPr>
          <a:xfrm>
            <a:off x="470918" y="6248289"/>
            <a:ext cx="8045769" cy="461665"/>
          </a:xfrm>
          <a:prstGeom prst="rect">
            <a:avLst/>
          </a:prstGeom>
        </p:spPr>
        <p:txBody>
          <a:bodyPr wrap="square">
            <a:spAutoFit/>
          </a:bodyPr>
          <a:lstStyle/>
          <a:p>
            <a:r>
              <a:rPr lang="en-CA" sz="1200" dirty="0" err="1">
                <a:solidFill>
                  <a:srgbClr val="EEEDEA"/>
                </a:solidFill>
              </a:rPr>
              <a:t>Saltelli</a:t>
            </a:r>
            <a:r>
              <a:rPr lang="en-CA" sz="1200" dirty="0">
                <a:solidFill>
                  <a:srgbClr val="EEEDEA"/>
                </a:solidFill>
              </a:rPr>
              <a:t>, A., </a:t>
            </a:r>
            <a:r>
              <a:rPr lang="en-CA" sz="1200" dirty="0" err="1">
                <a:solidFill>
                  <a:srgbClr val="EEEDEA"/>
                </a:solidFill>
              </a:rPr>
              <a:t>Aleksankina</a:t>
            </a:r>
            <a:r>
              <a:rPr lang="en-CA" sz="1200" dirty="0">
                <a:solidFill>
                  <a:srgbClr val="EEEDEA"/>
                </a:solidFill>
              </a:rPr>
              <a:t>, K., Becker, W., Fennell, P., Ferretti, F., Holst, N., Li, S. and Wu, Q., (2019). Why so many published sensitivity analyses are false: A systematic review of sensitivity analysis practices. </a:t>
            </a:r>
            <a:r>
              <a:rPr lang="en-CA" sz="1200" i="1" dirty="0">
                <a:solidFill>
                  <a:srgbClr val="EEEDEA"/>
                </a:solidFill>
              </a:rPr>
              <a:t>Environmental Modelling &amp; Software.</a:t>
            </a:r>
          </a:p>
        </p:txBody>
      </p:sp>
    </p:spTree>
    <p:extLst>
      <p:ext uri="{BB962C8B-B14F-4D97-AF65-F5344CB8AC3E}">
        <p14:creationId xmlns:p14="http://schemas.microsoft.com/office/powerpoint/2010/main" val="278927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676400"/>
            <a:ext cx="7738197" cy="4038600"/>
          </a:xfrm>
        </p:spPr>
        <p:txBody>
          <a:bodyPr>
            <a:noAutofit/>
          </a:bodyPr>
          <a:lstStyle/>
          <a:p>
            <a:r>
              <a:rPr lang="en-CA" sz="1800" i="1" dirty="0">
                <a:latin typeface="Arial"/>
                <a:cs typeface="Arial"/>
              </a:rPr>
              <a:t>Hazard</a:t>
            </a:r>
            <a:r>
              <a:rPr lang="en-CA" sz="1800" dirty="0">
                <a:latin typeface="Arial"/>
                <a:cs typeface="Arial"/>
              </a:rPr>
              <a:t> is a potential source of harm.  What could go wrong?</a:t>
            </a:r>
          </a:p>
          <a:p>
            <a:endParaRPr lang="en-CA" sz="1800" i="1" dirty="0">
              <a:latin typeface="Arial"/>
              <a:cs typeface="Arial"/>
            </a:endParaRPr>
          </a:p>
          <a:p>
            <a:r>
              <a:rPr lang="en-CA" sz="1800" i="1" dirty="0">
                <a:latin typeface="Arial"/>
                <a:cs typeface="Arial"/>
              </a:rPr>
              <a:t>Risk is a c</a:t>
            </a:r>
            <a:r>
              <a:rPr lang="en-CA" sz="1800" dirty="0">
                <a:latin typeface="Arial"/>
                <a:cs typeface="Arial"/>
              </a:rPr>
              <a:t>ombination of the </a:t>
            </a:r>
            <a:r>
              <a:rPr lang="en-CA" sz="1800" i="1" dirty="0">
                <a:latin typeface="Arial"/>
                <a:cs typeface="Arial"/>
              </a:rPr>
              <a:t>likelihood </a:t>
            </a:r>
            <a:r>
              <a:rPr lang="en-CA" sz="1800" dirty="0">
                <a:latin typeface="Arial"/>
                <a:cs typeface="Arial"/>
              </a:rPr>
              <a:t>of an </a:t>
            </a:r>
            <a:r>
              <a:rPr lang="en-CA" sz="1800" i="1" dirty="0">
                <a:latin typeface="Arial"/>
                <a:cs typeface="Arial"/>
              </a:rPr>
              <a:t>event </a:t>
            </a:r>
            <a:r>
              <a:rPr lang="en-CA" sz="1800" dirty="0">
                <a:latin typeface="Arial"/>
                <a:cs typeface="Arial"/>
              </a:rPr>
              <a:t>and its </a:t>
            </a:r>
            <a:r>
              <a:rPr lang="en-CA" sz="1800" i="1" dirty="0">
                <a:latin typeface="Arial"/>
                <a:cs typeface="Arial"/>
              </a:rPr>
              <a:t>consequence</a:t>
            </a:r>
            <a:r>
              <a:rPr lang="en-CA" sz="1800" dirty="0">
                <a:latin typeface="Arial"/>
                <a:cs typeface="Arial"/>
              </a:rPr>
              <a:t>s, usually when there is at least a possibility of negative </a:t>
            </a:r>
            <a:r>
              <a:rPr lang="en-CA" sz="1800" i="1" dirty="0">
                <a:latin typeface="Arial"/>
                <a:cs typeface="Arial"/>
              </a:rPr>
              <a:t>consequences</a:t>
            </a:r>
            <a:r>
              <a:rPr lang="en-CA" sz="1800" dirty="0">
                <a:latin typeface="Arial"/>
                <a:cs typeface="Arial"/>
              </a:rPr>
              <a:t>. </a:t>
            </a:r>
          </a:p>
          <a:p>
            <a:endParaRPr lang="en-CA" sz="1800" dirty="0">
              <a:latin typeface="Arial"/>
              <a:cs typeface="Arial"/>
            </a:endParaRPr>
          </a:p>
        </p:txBody>
      </p:sp>
      <p:sp>
        <p:nvSpPr>
          <p:cNvPr id="5" name="Title 1">
            <a:extLst>
              <a:ext uri="{FF2B5EF4-FFF2-40B4-BE49-F238E27FC236}">
                <a16:creationId xmlns:a16="http://schemas.microsoft.com/office/drawing/2014/main" id="{82CFEB4B-2AC1-483B-9FAB-D33BDEBCB963}"/>
              </a:ext>
            </a:extLst>
          </p:cNvPr>
          <p:cNvSpPr txBox="1">
            <a:spLocks/>
          </p:cNvSpPr>
          <p:nvPr/>
        </p:nvSpPr>
        <p:spPr>
          <a:xfrm>
            <a:off x="628650" y="381001"/>
            <a:ext cx="7886700" cy="129540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CA" sz="3500" dirty="0">
                <a:solidFill>
                  <a:srgbClr val="FFE06E"/>
                </a:solidFill>
                <a:latin typeface="Arial Narrow" panose="020B0606020202030204" pitchFamily="34" charset="0"/>
              </a:rPr>
              <a:t>HAZARDS VERSUS RISKS</a:t>
            </a:r>
            <a:endParaRPr lang="en-US" sz="3500" b="0" dirty="0">
              <a:solidFill>
                <a:srgbClr val="FFE06E"/>
              </a:solidFill>
              <a:latin typeface="Arial Narrow" panose="020B0606020202030204" pitchFamily="34" charset="0"/>
            </a:endParaRPr>
          </a:p>
        </p:txBody>
      </p:sp>
      <p:pic>
        <p:nvPicPr>
          <p:cNvPr id="6" name="Content Placeholder 3" descr="image (1).png">
            <a:extLst>
              <a:ext uri="{FF2B5EF4-FFF2-40B4-BE49-F238E27FC236}">
                <a16:creationId xmlns:a16="http://schemas.microsoft.com/office/drawing/2014/main" id="{62B8FA1C-DF26-492F-BA20-58F3E65098BA}"/>
              </a:ext>
            </a:extLst>
          </p:cNvPr>
          <p:cNvPicPr>
            <a:picLocks noChangeAspect="1"/>
          </p:cNvPicPr>
          <p:nvPr/>
        </p:nvPicPr>
        <p:blipFill rotWithShape="1">
          <a:blip r:embed="rId3">
            <a:extLst>
              <a:ext uri="{28A0092B-C50C-407E-A947-70E740481C1C}">
                <a14:useLocalDpi xmlns:a14="http://schemas.microsoft.com/office/drawing/2010/main" val="0"/>
              </a:ext>
            </a:extLst>
          </a:blip>
          <a:srcRect l="17983" t="24879" r="10832" b="16104"/>
          <a:stretch/>
        </p:blipFill>
        <p:spPr>
          <a:xfrm>
            <a:off x="542915" y="3500975"/>
            <a:ext cx="8058169" cy="2976024"/>
          </a:xfrm>
          <a:prstGeom prst="rect">
            <a:avLst/>
          </a:prstGeom>
        </p:spPr>
      </p:pic>
    </p:spTree>
    <p:extLst>
      <p:ext uri="{BB962C8B-B14F-4D97-AF65-F5344CB8AC3E}">
        <p14:creationId xmlns:p14="http://schemas.microsoft.com/office/powerpoint/2010/main" val="661737380"/>
      </p:ext>
    </p:extLst>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73" y="346083"/>
            <a:ext cx="8229600" cy="1036667"/>
          </a:xfrm>
        </p:spPr>
        <p:txBody>
          <a:bodyPr>
            <a:normAutofit fontScale="90000"/>
          </a:bodyPr>
          <a:lstStyle/>
          <a:p>
            <a:r>
              <a:rPr lang="en-US" sz="3600" dirty="0"/>
              <a:t>AMBIGUITY IN CONSTRUCTING AND INTERPRETING RESULTS</a:t>
            </a:r>
          </a:p>
        </p:txBody>
      </p:sp>
      <p:sp>
        <p:nvSpPr>
          <p:cNvPr id="4" name="Rectangle 3">
            <a:extLst>
              <a:ext uri="{FF2B5EF4-FFF2-40B4-BE49-F238E27FC236}">
                <a16:creationId xmlns:a16="http://schemas.microsoft.com/office/drawing/2014/main" id="{51CD9E7F-69FB-4F44-ACC3-BD80914AB42C}"/>
              </a:ext>
            </a:extLst>
          </p:cNvPr>
          <p:cNvSpPr/>
          <p:nvPr/>
        </p:nvSpPr>
        <p:spPr>
          <a:xfrm>
            <a:off x="470918" y="6248289"/>
            <a:ext cx="8045769" cy="646331"/>
          </a:xfrm>
          <a:prstGeom prst="rect">
            <a:avLst/>
          </a:prstGeom>
        </p:spPr>
        <p:txBody>
          <a:bodyPr wrap="square">
            <a:spAutoFit/>
          </a:bodyPr>
          <a:lstStyle/>
          <a:p>
            <a:r>
              <a:rPr lang="en-CA" sz="1200" dirty="0">
                <a:solidFill>
                  <a:srgbClr val="EEEDEA"/>
                </a:solidFill>
              </a:rPr>
              <a:t>Lefsrud, L.M., Fox, K.A., Cooper, D.J. &amp; </a:t>
            </a:r>
            <a:r>
              <a:rPr lang="en-CA" sz="1200" dirty="0" err="1">
                <a:solidFill>
                  <a:srgbClr val="EEEDEA"/>
                </a:solidFill>
              </a:rPr>
              <a:t>Taminau</a:t>
            </a:r>
            <a:r>
              <a:rPr lang="en-CA" sz="1200" dirty="0">
                <a:solidFill>
                  <a:srgbClr val="EEEDEA"/>
                </a:solidFill>
              </a:rPr>
              <a:t>, Y. (2019). </a:t>
            </a:r>
            <a:r>
              <a:rPr lang="en-GB" sz="1200" i="1" dirty="0">
                <a:solidFill>
                  <a:srgbClr val="EEEDEA"/>
                </a:solidFill>
              </a:rPr>
              <a:t>Veils of Ambiguity: Professionals’ Categorization of Oil and Gas Reserves</a:t>
            </a:r>
            <a:r>
              <a:rPr lang="fr-FR" sz="1200" dirty="0">
                <a:solidFill>
                  <a:srgbClr val="EEEDEA"/>
                </a:solidFill>
              </a:rPr>
              <a:t> . Under </a:t>
            </a:r>
            <a:r>
              <a:rPr lang="fr-FR" sz="1200" dirty="0" err="1">
                <a:solidFill>
                  <a:srgbClr val="EEEDEA"/>
                </a:solidFill>
              </a:rPr>
              <a:t>review</a:t>
            </a:r>
            <a:r>
              <a:rPr lang="fr-FR" sz="1200" dirty="0">
                <a:solidFill>
                  <a:srgbClr val="EEEDEA"/>
                </a:solidFill>
              </a:rPr>
              <a:t>.</a:t>
            </a:r>
            <a:endParaRPr lang="en-CA" sz="1200" dirty="0">
              <a:solidFill>
                <a:srgbClr val="EEEDEA"/>
              </a:solidFill>
            </a:endParaRPr>
          </a:p>
          <a:p>
            <a:r>
              <a:rPr lang="en-CA" sz="1200" dirty="0">
                <a:solidFill>
                  <a:srgbClr val="EEEDEA"/>
                </a:solidFill>
              </a:rPr>
              <a:t> </a:t>
            </a:r>
            <a:endParaRPr lang="en-CA" sz="1200" i="1" dirty="0">
              <a:solidFill>
                <a:srgbClr val="EEEDEA"/>
              </a:solidFill>
            </a:endParaRPr>
          </a:p>
        </p:txBody>
      </p:sp>
      <p:pic>
        <p:nvPicPr>
          <p:cNvPr id="5" name="Picture 4">
            <a:extLst>
              <a:ext uri="{FF2B5EF4-FFF2-40B4-BE49-F238E27FC236}">
                <a16:creationId xmlns:a16="http://schemas.microsoft.com/office/drawing/2014/main" id="{7F98FB61-022E-48D7-BAB1-7F55FF99186E}"/>
              </a:ext>
            </a:extLst>
          </p:cNvPr>
          <p:cNvPicPr>
            <a:picLocks noChangeAspect="1"/>
          </p:cNvPicPr>
          <p:nvPr/>
        </p:nvPicPr>
        <p:blipFill>
          <a:blip r:embed="rId3"/>
          <a:stretch>
            <a:fillRect/>
          </a:stretch>
        </p:blipFill>
        <p:spPr>
          <a:xfrm>
            <a:off x="814742" y="1790700"/>
            <a:ext cx="7856433" cy="4038600"/>
          </a:xfrm>
          <a:prstGeom prst="rect">
            <a:avLst/>
          </a:prstGeom>
        </p:spPr>
      </p:pic>
    </p:spTree>
    <p:extLst>
      <p:ext uri="{BB962C8B-B14F-4D97-AF65-F5344CB8AC3E}">
        <p14:creationId xmlns:p14="http://schemas.microsoft.com/office/powerpoint/2010/main" val="2476903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ADDITIONAL RISK PERCEPTION COMPLICATIONS</a:t>
            </a:r>
          </a:p>
        </p:txBody>
      </p:sp>
      <p:sp>
        <p:nvSpPr>
          <p:cNvPr id="5" name="Rectangle 4"/>
          <p:cNvSpPr/>
          <p:nvPr/>
        </p:nvSpPr>
        <p:spPr>
          <a:xfrm>
            <a:off x="434104" y="1571822"/>
            <a:ext cx="8530384" cy="4401205"/>
          </a:xfrm>
          <a:prstGeom prst="rect">
            <a:avLst/>
          </a:prstGeom>
        </p:spPr>
        <p:txBody>
          <a:bodyPr wrap="square">
            <a:spAutoFit/>
          </a:bodyPr>
          <a:lstStyle/>
          <a:p>
            <a:pPr marL="285750" indent="-285750">
              <a:buFont typeface="Arial" panose="020B0604020202020204" pitchFamily="34" charset="0"/>
              <a:buChar char="•"/>
            </a:pPr>
            <a:r>
              <a:rPr lang="en-CA" sz="2800" i="1" dirty="0">
                <a:solidFill>
                  <a:srgbClr val="EEEDEA"/>
                </a:solidFill>
              </a:rPr>
              <a:t>POST-TRUTH: </a:t>
            </a:r>
            <a:r>
              <a:rPr lang="en-CA" sz="2800" dirty="0">
                <a:solidFill>
                  <a:srgbClr val="EEEDEA"/>
                </a:solidFill>
              </a:rPr>
              <a:t>Simple causality models based on plausibility and confusion about plurality of truth claims</a:t>
            </a:r>
          </a:p>
          <a:p>
            <a:pPr marL="285750" indent="-285750">
              <a:buFont typeface="Arial" panose="020B0604020202020204" pitchFamily="34" charset="0"/>
              <a:buChar char="•"/>
            </a:pPr>
            <a:endParaRPr lang="en-CA" sz="2800" i="1" dirty="0">
              <a:solidFill>
                <a:srgbClr val="EEEDEA"/>
              </a:solidFill>
            </a:endParaRPr>
          </a:p>
          <a:p>
            <a:pPr marL="285750" indent="-285750">
              <a:buFont typeface="Arial" panose="020B0604020202020204" pitchFamily="34" charset="0"/>
              <a:buChar char="•"/>
            </a:pPr>
            <a:r>
              <a:rPr lang="en-CA" sz="2800" i="1" dirty="0">
                <a:solidFill>
                  <a:srgbClr val="EEEDEA"/>
                </a:solidFill>
              </a:rPr>
              <a:t>POST-TRUST:  </a:t>
            </a:r>
            <a:r>
              <a:rPr lang="en-CA" sz="2800" dirty="0">
                <a:solidFill>
                  <a:srgbClr val="EEEDEA"/>
                </a:solidFill>
              </a:rPr>
              <a:t>Reliance on trust where immediate experience is missing</a:t>
            </a:r>
          </a:p>
          <a:p>
            <a:pPr marL="285750" indent="-285750">
              <a:buFont typeface="Arial" panose="020B0604020202020204" pitchFamily="34" charset="0"/>
              <a:buChar char="•"/>
            </a:pPr>
            <a:endParaRPr lang="en-CA" sz="2800" i="1" dirty="0">
              <a:solidFill>
                <a:srgbClr val="EEEDEA"/>
              </a:solidFill>
            </a:endParaRPr>
          </a:p>
          <a:p>
            <a:pPr marL="285750" indent="-285750">
              <a:buFont typeface="Arial" panose="020B0604020202020204" pitchFamily="34" charset="0"/>
              <a:buChar char="•"/>
            </a:pPr>
            <a:r>
              <a:rPr lang="en-CA" sz="2800" i="1" dirty="0">
                <a:solidFill>
                  <a:srgbClr val="EEEDEA"/>
                </a:solidFill>
              </a:rPr>
              <a:t>POST-REALITY:  </a:t>
            </a:r>
            <a:r>
              <a:rPr lang="en-CA" sz="2800" dirty="0">
                <a:solidFill>
                  <a:srgbClr val="EEEDEA"/>
                </a:solidFill>
              </a:rPr>
              <a:t>Amplification by virtual reality and social media</a:t>
            </a:r>
          </a:p>
          <a:p>
            <a:pPr marL="285750" indent="-285750">
              <a:buFont typeface="Arial" panose="020B0604020202020204" pitchFamily="34" charset="0"/>
              <a:buChar char="•"/>
            </a:pPr>
            <a:endParaRPr lang="en-CA" sz="2800" i="1" dirty="0">
              <a:solidFill>
                <a:srgbClr val="EEEDEA"/>
              </a:solidFill>
            </a:endParaRPr>
          </a:p>
          <a:p>
            <a:endParaRPr lang="en-CA" sz="2800" dirty="0">
              <a:solidFill>
                <a:srgbClr val="EEEDEA"/>
              </a:solidFill>
            </a:endParaRPr>
          </a:p>
        </p:txBody>
      </p:sp>
      <p:sp>
        <p:nvSpPr>
          <p:cNvPr id="6" name="Rectangle 5">
            <a:extLst>
              <a:ext uri="{FF2B5EF4-FFF2-40B4-BE49-F238E27FC236}">
                <a16:creationId xmlns:a16="http://schemas.microsoft.com/office/drawing/2014/main" id="{BC917CF5-FA77-4875-AEC2-54CAD07ECD2C}"/>
              </a:ext>
            </a:extLst>
          </p:cNvPr>
          <p:cNvSpPr/>
          <p:nvPr/>
        </p:nvSpPr>
        <p:spPr>
          <a:xfrm>
            <a:off x="609600" y="6553201"/>
            <a:ext cx="5105400" cy="200055"/>
          </a:xfrm>
          <a:prstGeom prst="rect">
            <a:avLst/>
          </a:prstGeom>
        </p:spPr>
        <p:txBody>
          <a:bodyPr wrap="square">
            <a:spAutoFit/>
          </a:bodyPr>
          <a:lstStyle/>
          <a:p>
            <a:r>
              <a:rPr lang="en-US" sz="700" b="0" dirty="0" err="1">
                <a:solidFill>
                  <a:srgbClr val="EEEDEA"/>
                </a:solidFill>
              </a:rPr>
              <a:t>Renn</a:t>
            </a:r>
            <a:r>
              <a:rPr lang="en-US" sz="700" b="0" dirty="0">
                <a:solidFill>
                  <a:srgbClr val="EEEDEA"/>
                </a:solidFill>
              </a:rPr>
              <a:t>., O. (2019). Risk Governance Framework. </a:t>
            </a:r>
            <a:r>
              <a:rPr lang="en-US" sz="700" b="0" dirty="0">
                <a:solidFill>
                  <a:srgbClr val="EEEDEA"/>
                </a:solidFill>
                <a:hlinkClick r:id="rId3">
                  <a:extLst>
                    <a:ext uri="{A12FA001-AC4F-418D-AE19-62706E023703}">
                      <ahyp:hlinkClr xmlns:ahyp="http://schemas.microsoft.com/office/drawing/2018/hyperlinkcolor" val="tx"/>
                    </a:ext>
                  </a:extLst>
                </a:hlinkClick>
              </a:rPr>
              <a:t>https://irgc.epfl.ch/risk-governance/page-139715-en-html/</a:t>
            </a:r>
            <a:r>
              <a:rPr lang="en-US" sz="700" b="0" dirty="0">
                <a:solidFill>
                  <a:srgbClr val="EEEDEA"/>
                </a:solidFill>
              </a:rPr>
              <a:t> </a:t>
            </a:r>
            <a:endParaRPr lang="en-CA" sz="700" dirty="0">
              <a:solidFill>
                <a:srgbClr val="EEEDEA"/>
              </a:solidFill>
            </a:endParaRPr>
          </a:p>
        </p:txBody>
      </p:sp>
    </p:spTree>
    <p:extLst>
      <p:ext uri="{BB962C8B-B14F-4D97-AF65-F5344CB8AC3E}">
        <p14:creationId xmlns:p14="http://schemas.microsoft.com/office/powerpoint/2010/main" val="3085987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63" y="471985"/>
            <a:ext cx="8229600" cy="846666"/>
          </a:xfrm>
        </p:spPr>
        <p:txBody>
          <a:bodyPr>
            <a:normAutofit/>
          </a:bodyPr>
          <a:lstStyle/>
          <a:p>
            <a:r>
              <a:rPr lang="en-US" sz="3600" dirty="0"/>
              <a:t>POST-TRUTH AND ALTERNATIVE FACTS</a:t>
            </a:r>
          </a:p>
        </p:txBody>
      </p:sp>
      <p:sp>
        <p:nvSpPr>
          <p:cNvPr id="5" name="Rectangle 4"/>
          <p:cNvSpPr/>
          <p:nvPr/>
        </p:nvSpPr>
        <p:spPr>
          <a:xfrm>
            <a:off x="434104" y="1571822"/>
            <a:ext cx="8530384" cy="707886"/>
          </a:xfrm>
          <a:prstGeom prst="rect">
            <a:avLst/>
          </a:prstGeom>
        </p:spPr>
        <p:txBody>
          <a:bodyPr wrap="square">
            <a:spAutoFit/>
          </a:bodyPr>
          <a:lstStyle/>
          <a:p>
            <a:pPr marL="285750" indent="-285750">
              <a:buFont typeface="Arial" panose="020B0604020202020204" pitchFamily="34" charset="0"/>
              <a:buChar char="•"/>
            </a:pPr>
            <a:endParaRPr lang="en-CA" sz="2000" i="1" dirty="0">
              <a:solidFill>
                <a:srgbClr val="EEEDEA"/>
              </a:solidFill>
            </a:endParaRPr>
          </a:p>
          <a:p>
            <a:endParaRPr lang="en-CA" sz="2000" dirty="0">
              <a:solidFill>
                <a:srgbClr val="EEEDEA"/>
              </a:solidFill>
            </a:endParaRPr>
          </a:p>
        </p:txBody>
      </p:sp>
      <p:sp>
        <p:nvSpPr>
          <p:cNvPr id="6" name="Rectangle 5">
            <a:extLst>
              <a:ext uri="{FF2B5EF4-FFF2-40B4-BE49-F238E27FC236}">
                <a16:creationId xmlns:a16="http://schemas.microsoft.com/office/drawing/2014/main" id="{BC917CF5-FA77-4875-AEC2-54CAD07ECD2C}"/>
              </a:ext>
            </a:extLst>
          </p:cNvPr>
          <p:cNvSpPr/>
          <p:nvPr/>
        </p:nvSpPr>
        <p:spPr>
          <a:xfrm>
            <a:off x="609600" y="6553201"/>
            <a:ext cx="5105400" cy="200055"/>
          </a:xfrm>
          <a:prstGeom prst="rect">
            <a:avLst/>
          </a:prstGeom>
        </p:spPr>
        <p:txBody>
          <a:bodyPr wrap="square">
            <a:spAutoFit/>
          </a:bodyPr>
          <a:lstStyle/>
          <a:p>
            <a:r>
              <a:rPr lang="en-US" sz="700" b="0" dirty="0" err="1">
                <a:solidFill>
                  <a:srgbClr val="EEEDEA"/>
                </a:solidFill>
              </a:rPr>
              <a:t>Renn</a:t>
            </a:r>
            <a:r>
              <a:rPr lang="en-US" sz="700" b="0" dirty="0">
                <a:solidFill>
                  <a:srgbClr val="EEEDEA"/>
                </a:solidFill>
              </a:rPr>
              <a:t>., O. (2019). Risk Governance Framework. </a:t>
            </a:r>
            <a:r>
              <a:rPr lang="en-US" sz="700" b="0" dirty="0">
                <a:solidFill>
                  <a:srgbClr val="EEEDEA"/>
                </a:solidFill>
                <a:hlinkClick r:id="rId3">
                  <a:extLst>
                    <a:ext uri="{A12FA001-AC4F-418D-AE19-62706E023703}">
                      <ahyp:hlinkClr xmlns:ahyp="http://schemas.microsoft.com/office/drawing/2018/hyperlinkcolor" val="tx"/>
                    </a:ext>
                  </a:extLst>
                </a:hlinkClick>
              </a:rPr>
              <a:t>https://irgc.epfl.ch/risk-governance/page-139715-en-html/</a:t>
            </a:r>
            <a:r>
              <a:rPr lang="en-US" sz="700" b="0" dirty="0">
                <a:solidFill>
                  <a:srgbClr val="EEEDEA"/>
                </a:solidFill>
              </a:rPr>
              <a:t> </a:t>
            </a:r>
            <a:endParaRPr lang="en-CA" sz="700" dirty="0">
              <a:solidFill>
                <a:srgbClr val="EEEDEA"/>
              </a:solidFill>
            </a:endParaRPr>
          </a:p>
        </p:txBody>
      </p:sp>
      <p:pic>
        <p:nvPicPr>
          <p:cNvPr id="4098" name="Picture 2" descr="Image result for post truth">
            <a:extLst>
              <a:ext uri="{FF2B5EF4-FFF2-40B4-BE49-F238E27FC236}">
                <a16:creationId xmlns:a16="http://schemas.microsoft.com/office/drawing/2014/main" id="{B5BE8AF6-622C-4A4D-9D58-BF3FB8BE4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994" y="3354830"/>
            <a:ext cx="1858418" cy="26017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ost truth">
            <a:extLst>
              <a:ext uri="{FF2B5EF4-FFF2-40B4-BE49-F238E27FC236}">
                <a16:creationId xmlns:a16="http://schemas.microsoft.com/office/drawing/2014/main" id="{54CB4B80-5F0C-4D28-96DD-0C530392AB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5412" y="3354832"/>
            <a:ext cx="1598686" cy="26017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2DC74DD-8CAD-4D04-92C4-20C66C4C94B6}"/>
              </a:ext>
            </a:extLst>
          </p:cNvPr>
          <p:cNvPicPr>
            <a:picLocks noChangeAspect="1"/>
          </p:cNvPicPr>
          <p:nvPr/>
        </p:nvPicPr>
        <p:blipFill>
          <a:blip r:embed="rId6"/>
          <a:stretch>
            <a:fillRect/>
          </a:stretch>
        </p:blipFill>
        <p:spPr>
          <a:xfrm>
            <a:off x="3666790" y="3354831"/>
            <a:ext cx="1819685" cy="2601784"/>
          </a:xfrm>
          <a:prstGeom prst="rect">
            <a:avLst/>
          </a:prstGeom>
        </p:spPr>
      </p:pic>
      <p:pic>
        <p:nvPicPr>
          <p:cNvPr id="7" name="Picture 6">
            <a:extLst>
              <a:ext uri="{FF2B5EF4-FFF2-40B4-BE49-F238E27FC236}">
                <a16:creationId xmlns:a16="http://schemas.microsoft.com/office/drawing/2014/main" id="{09E2C27C-14FF-4973-94D8-6C222FD4FE00}"/>
              </a:ext>
            </a:extLst>
          </p:cNvPr>
          <p:cNvPicPr>
            <a:picLocks noChangeAspect="1"/>
          </p:cNvPicPr>
          <p:nvPr/>
        </p:nvPicPr>
        <p:blipFill>
          <a:blip r:embed="rId7"/>
          <a:stretch>
            <a:fillRect/>
          </a:stretch>
        </p:blipFill>
        <p:spPr>
          <a:xfrm>
            <a:off x="5449925" y="3354830"/>
            <a:ext cx="1721770" cy="2601785"/>
          </a:xfrm>
          <a:prstGeom prst="rect">
            <a:avLst/>
          </a:prstGeom>
        </p:spPr>
      </p:pic>
      <p:pic>
        <p:nvPicPr>
          <p:cNvPr id="8" name="Picture 7">
            <a:extLst>
              <a:ext uri="{FF2B5EF4-FFF2-40B4-BE49-F238E27FC236}">
                <a16:creationId xmlns:a16="http://schemas.microsoft.com/office/drawing/2014/main" id="{4C3F0A12-A343-4FA3-B5C6-960378887EFA}"/>
              </a:ext>
            </a:extLst>
          </p:cNvPr>
          <p:cNvPicPr>
            <a:picLocks noChangeAspect="1"/>
          </p:cNvPicPr>
          <p:nvPr/>
        </p:nvPicPr>
        <p:blipFill>
          <a:blip r:embed="rId8"/>
          <a:stretch>
            <a:fillRect/>
          </a:stretch>
        </p:blipFill>
        <p:spPr>
          <a:xfrm>
            <a:off x="7171695" y="3354830"/>
            <a:ext cx="1730753" cy="2601786"/>
          </a:xfrm>
          <a:prstGeom prst="rect">
            <a:avLst/>
          </a:prstGeom>
        </p:spPr>
      </p:pic>
    </p:spTree>
    <p:extLst>
      <p:ext uri="{BB962C8B-B14F-4D97-AF65-F5344CB8AC3E}">
        <p14:creationId xmlns:p14="http://schemas.microsoft.com/office/powerpoint/2010/main" val="2838551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070B-68DB-4CFE-894D-7530A93FFE6D}"/>
              </a:ext>
            </a:extLst>
          </p:cNvPr>
          <p:cNvSpPr>
            <a:spLocks noGrp="1"/>
          </p:cNvSpPr>
          <p:nvPr>
            <p:ph type="title"/>
          </p:nvPr>
        </p:nvSpPr>
        <p:spPr>
          <a:xfrm>
            <a:off x="457200" y="1103530"/>
            <a:ext cx="8686800" cy="846666"/>
          </a:xfrm>
        </p:spPr>
        <p:txBody>
          <a:bodyPr>
            <a:normAutofit/>
          </a:bodyPr>
          <a:lstStyle/>
          <a:p>
            <a:r>
              <a:rPr lang="en-CA" sz="3200" dirty="0"/>
              <a:t>Trust arrives on foot and leaves on horseback…</a:t>
            </a:r>
          </a:p>
        </p:txBody>
      </p:sp>
      <p:sp>
        <p:nvSpPr>
          <p:cNvPr id="3" name="Content Placeholder 2">
            <a:extLst>
              <a:ext uri="{FF2B5EF4-FFF2-40B4-BE49-F238E27FC236}">
                <a16:creationId xmlns:a16="http://schemas.microsoft.com/office/drawing/2014/main" id="{D6899D25-3C4B-4B56-BD7D-3F5F4C7943D5}"/>
              </a:ext>
            </a:extLst>
          </p:cNvPr>
          <p:cNvSpPr>
            <a:spLocks noGrp="1"/>
          </p:cNvSpPr>
          <p:nvPr>
            <p:ph idx="1"/>
          </p:nvPr>
        </p:nvSpPr>
        <p:spPr>
          <a:xfrm>
            <a:off x="436563" y="6009681"/>
            <a:ext cx="8229600" cy="497496"/>
          </a:xfrm>
        </p:spPr>
        <p:txBody>
          <a:bodyPr/>
          <a:lstStyle/>
          <a:p>
            <a:pPr marL="0" indent="0">
              <a:buNone/>
            </a:pPr>
            <a:r>
              <a:rPr lang="en-CA" dirty="0"/>
              <a:t>Dutch proverb </a:t>
            </a:r>
            <a:r>
              <a:rPr lang="nl-NL" dirty="0"/>
              <a:t>"Vertrouwen komt te voet en vertrekt te paard."</a:t>
            </a:r>
            <a:endParaRPr lang="en-CA" dirty="0"/>
          </a:p>
        </p:txBody>
      </p:sp>
      <p:pic>
        <p:nvPicPr>
          <p:cNvPr id="4" name="Picture 3">
            <a:extLst>
              <a:ext uri="{FF2B5EF4-FFF2-40B4-BE49-F238E27FC236}">
                <a16:creationId xmlns:a16="http://schemas.microsoft.com/office/drawing/2014/main" id="{63215578-8B0A-4DB8-A31E-BB6FC62BB0C8}"/>
              </a:ext>
            </a:extLst>
          </p:cNvPr>
          <p:cNvPicPr>
            <a:picLocks noChangeAspect="1"/>
          </p:cNvPicPr>
          <p:nvPr/>
        </p:nvPicPr>
        <p:blipFill rotWithShape="1">
          <a:blip r:embed="rId2"/>
          <a:srcRect r="13339"/>
          <a:stretch/>
        </p:blipFill>
        <p:spPr>
          <a:xfrm>
            <a:off x="823913" y="2326655"/>
            <a:ext cx="3207254" cy="2772097"/>
          </a:xfrm>
          <a:prstGeom prst="rect">
            <a:avLst/>
          </a:prstGeom>
        </p:spPr>
      </p:pic>
      <p:pic>
        <p:nvPicPr>
          <p:cNvPr id="5" name="Picture 4">
            <a:extLst>
              <a:ext uri="{FF2B5EF4-FFF2-40B4-BE49-F238E27FC236}">
                <a16:creationId xmlns:a16="http://schemas.microsoft.com/office/drawing/2014/main" id="{F260A0A5-4C5C-400D-8F01-74BC046C1F70}"/>
              </a:ext>
            </a:extLst>
          </p:cNvPr>
          <p:cNvPicPr>
            <a:picLocks noChangeAspect="1"/>
          </p:cNvPicPr>
          <p:nvPr/>
        </p:nvPicPr>
        <p:blipFill rotWithShape="1">
          <a:blip r:embed="rId3"/>
          <a:srcRect r="13229"/>
          <a:stretch/>
        </p:blipFill>
        <p:spPr>
          <a:xfrm>
            <a:off x="4322494" y="2326655"/>
            <a:ext cx="4269521" cy="2772097"/>
          </a:xfrm>
          <a:prstGeom prst="rect">
            <a:avLst/>
          </a:prstGeom>
        </p:spPr>
      </p:pic>
      <p:sp>
        <p:nvSpPr>
          <p:cNvPr id="6" name="Title 1">
            <a:extLst>
              <a:ext uri="{FF2B5EF4-FFF2-40B4-BE49-F238E27FC236}">
                <a16:creationId xmlns:a16="http://schemas.microsoft.com/office/drawing/2014/main" id="{CD387DEE-EB96-4F07-B80F-5BAC090BA415}"/>
              </a:ext>
            </a:extLst>
          </p:cNvPr>
          <p:cNvSpPr txBox="1">
            <a:spLocks/>
          </p:cNvSpPr>
          <p:nvPr/>
        </p:nvSpPr>
        <p:spPr>
          <a:xfrm>
            <a:off x="457200" y="74084"/>
            <a:ext cx="8229600" cy="8466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E06E"/>
                </a:solidFill>
                <a:latin typeface="DIN Condensed Bold"/>
                <a:ea typeface="+mj-ea"/>
                <a:cs typeface="DIN Condensed Bold"/>
              </a:defRPr>
            </a:lvl1pPr>
          </a:lstStyle>
          <a:p>
            <a:r>
              <a:rPr lang="en-US" sz="3600"/>
              <a:t>POST-TRUST</a:t>
            </a:r>
            <a:endParaRPr lang="en-US" sz="3600" dirty="0"/>
          </a:p>
        </p:txBody>
      </p:sp>
    </p:spTree>
    <p:extLst>
      <p:ext uri="{BB962C8B-B14F-4D97-AF65-F5344CB8AC3E}">
        <p14:creationId xmlns:p14="http://schemas.microsoft.com/office/powerpoint/2010/main" val="2352461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033"/>
            <a:ext cx="8229600" cy="1302606"/>
          </a:xfrm>
        </p:spPr>
        <p:txBody>
          <a:bodyPr>
            <a:noAutofit/>
          </a:bodyPr>
          <a:lstStyle/>
          <a:p>
            <a:r>
              <a:rPr lang="en-CA" sz="3200" dirty="0">
                <a:latin typeface="Arial Narrow" panose="020B0606020202030204" pitchFamily="34" charset="0"/>
              </a:rPr>
              <a:t>DISTRUST IN NGOS, GOVERNMENT, BUSINESS AND MEDIA CONTINUES</a:t>
            </a:r>
            <a:endParaRPr lang="en-US" sz="1200" dirty="0">
              <a:latin typeface="Arial Narrow" panose="020B0606020202030204" pitchFamily="34" charset="0"/>
              <a:cs typeface="DIN-Light"/>
            </a:endParaRPr>
          </a:p>
        </p:txBody>
      </p:sp>
      <p:sp>
        <p:nvSpPr>
          <p:cNvPr id="5" name="Rectangle 4"/>
          <p:cNvSpPr/>
          <p:nvPr/>
        </p:nvSpPr>
        <p:spPr>
          <a:xfrm>
            <a:off x="436562" y="6416904"/>
            <a:ext cx="8250237" cy="215444"/>
          </a:xfrm>
          <a:prstGeom prst="rect">
            <a:avLst/>
          </a:prstGeom>
        </p:spPr>
        <p:txBody>
          <a:bodyPr wrap="square">
            <a:spAutoFit/>
          </a:bodyPr>
          <a:lstStyle/>
          <a:p>
            <a:pPr algn="ctr"/>
            <a:r>
              <a:rPr lang="en-CA" sz="800" i="1" dirty="0">
                <a:solidFill>
                  <a:srgbClr val="EEEDEA"/>
                </a:solidFill>
                <a:latin typeface="DIN-Light"/>
                <a:cs typeface="DIN-Light"/>
              </a:rPr>
              <a:t>Edelman Trust Barometer, 2019 Annual Global Study</a:t>
            </a:r>
            <a:endParaRPr lang="en-US" sz="800" i="1" dirty="0">
              <a:solidFill>
                <a:srgbClr val="EEEDEA"/>
              </a:solidFill>
            </a:endParaRPr>
          </a:p>
        </p:txBody>
      </p:sp>
      <p:pic>
        <p:nvPicPr>
          <p:cNvPr id="4" name="Picture 3">
            <a:extLst>
              <a:ext uri="{FF2B5EF4-FFF2-40B4-BE49-F238E27FC236}">
                <a16:creationId xmlns:a16="http://schemas.microsoft.com/office/drawing/2014/main" id="{F79EC5CF-0A48-4FA1-BEF9-7D73C8DE8511}"/>
              </a:ext>
            </a:extLst>
          </p:cNvPr>
          <p:cNvPicPr>
            <a:picLocks noChangeAspect="1"/>
          </p:cNvPicPr>
          <p:nvPr/>
        </p:nvPicPr>
        <p:blipFill>
          <a:blip r:embed="rId3"/>
          <a:stretch>
            <a:fillRect/>
          </a:stretch>
        </p:blipFill>
        <p:spPr>
          <a:xfrm>
            <a:off x="979987" y="1587782"/>
            <a:ext cx="7455910" cy="4829122"/>
          </a:xfrm>
          <a:prstGeom prst="rect">
            <a:avLst/>
          </a:prstGeom>
        </p:spPr>
      </p:pic>
    </p:spTree>
    <p:extLst>
      <p:ext uri="{BB962C8B-B14F-4D97-AF65-F5344CB8AC3E}">
        <p14:creationId xmlns:p14="http://schemas.microsoft.com/office/powerpoint/2010/main" val="3611400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033"/>
            <a:ext cx="8229600" cy="1302606"/>
          </a:xfrm>
        </p:spPr>
        <p:txBody>
          <a:bodyPr>
            <a:noAutofit/>
          </a:bodyPr>
          <a:lstStyle/>
          <a:p>
            <a:r>
              <a:rPr lang="en-CA" sz="3200" dirty="0">
                <a:latin typeface="Arial Narrow" panose="020B0606020202030204" pitchFamily="34" charset="0"/>
              </a:rPr>
              <a:t>HUGE GAP IN TRUST BETWEEN INFORMED PUBLIC AND MASS POPULATION, </a:t>
            </a:r>
            <a:endParaRPr lang="en-US" sz="1200" dirty="0">
              <a:latin typeface="Arial Narrow" panose="020B0606020202030204" pitchFamily="34" charset="0"/>
              <a:cs typeface="DIN-Light"/>
            </a:endParaRPr>
          </a:p>
        </p:txBody>
      </p:sp>
      <p:sp>
        <p:nvSpPr>
          <p:cNvPr id="5" name="Rectangle 4"/>
          <p:cNvSpPr/>
          <p:nvPr/>
        </p:nvSpPr>
        <p:spPr>
          <a:xfrm>
            <a:off x="436562" y="6416904"/>
            <a:ext cx="8250237" cy="215444"/>
          </a:xfrm>
          <a:prstGeom prst="rect">
            <a:avLst/>
          </a:prstGeom>
        </p:spPr>
        <p:txBody>
          <a:bodyPr wrap="square">
            <a:spAutoFit/>
          </a:bodyPr>
          <a:lstStyle/>
          <a:p>
            <a:pPr algn="ctr"/>
            <a:r>
              <a:rPr lang="en-CA" sz="800" i="1" dirty="0">
                <a:solidFill>
                  <a:srgbClr val="EEEDEA"/>
                </a:solidFill>
                <a:latin typeface="DIN-Light"/>
                <a:cs typeface="DIN-Light"/>
              </a:rPr>
              <a:t>Edelman Trust Barometer, 2019 Annual Global Study</a:t>
            </a:r>
            <a:endParaRPr lang="en-US" sz="800" i="1" dirty="0">
              <a:solidFill>
                <a:srgbClr val="EEEDEA"/>
              </a:solidFill>
            </a:endParaRPr>
          </a:p>
        </p:txBody>
      </p:sp>
      <p:pic>
        <p:nvPicPr>
          <p:cNvPr id="6" name="Picture 5">
            <a:extLst>
              <a:ext uri="{FF2B5EF4-FFF2-40B4-BE49-F238E27FC236}">
                <a16:creationId xmlns:a16="http://schemas.microsoft.com/office/drawing/2014/main" id="{5250FDB6-090D-45F6-BF4D-6BED3440121E}"/>
              </a:ext>
            </a:extLst>
          </p:cNvPr>
          <p:cNvPicPr>
            <a:picLocks noChangeAspect="1"/>
          </p:cNvPicPr>
          <p:nvPr/>
        </p:nvPicPr>
        <p:blipFill>
          <a:blip r:embed="rId3"/>
          <a:stretch>
            <a:fillRect/>
          </a:stretch>
        </p:blipFill>
        <p:spPr>
          <a:xfrm>
            <a:off x="823871" y="1630362"/>
            <a:ext cx="7283066" cy="4757407"/>
          </a:xfrm>
          <a:prstGeom prst="rect">
            <a:avLst/>
          </a:prstGeom>
        </p:spPr>
      </p:pic>
    </p:spTree>
    <p:extLst>
      <p:ext uri="{BB962C8B-B14F-4D97-AF65-F5344CB8AC3E}">
        <p14:creationId xmlns:p14="http://schemas.microsoft.com/office/powerpoint/2010/main" val="351955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 y="164244"/>
            <a:ext cx="8475072" cy="1302606"/>
          </a:xfrm>
        </p:spPr>
        <p:txBody>
          <a:bodyPr>
            <a:noAutofit/>
          </a:bodyPr>
          <a:lstStyle/>
          <a:p>
            <a:r>
              <a:rPr lang="en-CA" sz="3200" dirty="0"/>
              <a:t>Previously accepted model of how to support is built is no longer applicable for mining and energy</a:t>
            </a:r>
            <a:br>
              <a:rPr lang="en-CA" sz="1200" dirty="0"/>
            </a:br>
            <a:br>
              <a:rPr lang="en-CA" sz="1200" dirty="0"/>
            </a:br>
            <a:r>
              <a:rPr lang="en-CA" sz="1200" dirty="0">
                <a:latin typeface="DIN-Light"/>
                <a:cs typeface="DIN-Light"/>
              </a:rPr>
              <a:t>Cleland and Canada West Foundation, November 2014</a:t>
            </a:r>
            <a:endParaRPr lang="en-US" sz="1200" dirty="0">
              <a:latin typeface="DIN-Light"/>
              <a:cs typeface="DIN-Ligh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209" y="1902910"/>
            <a:ext cx="3820551" cy="22301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13" y="4503858"/>
            <a:ext cx="8290786" cy="1753050"/>
          </a:xfrm>
          <a:prstGeom prst="rect">
            <a:avLst/>
          </a:prstGeom>
        </p:spPr>
      </p:pic>
    </p:spTree>
    <p:extLst>
      <p:ext uri="{BB962C8B-B14F-4D97-AF65-F5344CB8AC3E}">
        <p14:creationId xmlns:p14="http://schemas.microsoft.com/office/powerpoint/2010/main" val="272084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70C6-DA6E-44C6-96F2-C605A17BFA2F}"/>
              </a:ext>
            </a:extLst>
          </p:cNvPr>
          <p:cNvSpPr>
            <a:spLocks noGrp="1"/>
          </p:cNvSpPr>
          <p:nvPr>
            <p:ph type="title"/>
          </p:nvPr>
        </p:nvSpPr>
        <p:spPr>
          <a:xfrm>
            <a:off x="436562" y="375167"/>
            <a:ext cx="8229600" cy="846666"/>
          </a:xfrm>
        </p:spPr>
        <p:txBody>
          <a:bodyPr>
            <a:normAutofit fontScale="90000"/>
          </a:bodyPr>
          <a:lstStyle/>
          <a:p>
            <a:r>
              <a:rPr lang="en-CA" dirty="0"/>
              <a:t>COMPANY VOICES OFTEN TRUSTED TO GIVE INFORMATION</a:t>
            </a:r>
          </a:p>
        </p:txBody>
      </p:sp>
      <p:pic>
        <p:nvPicPr>
          <p:cNvPr id="4" name="Picture 3">
            <a:extLst>
              <a:ext uri="{FF2B5EF4-FFF2-40B4-BE49-F238E27FC236}">
                <a16:creationId xmlns:a16="http://schemas.microsoft.com/office/drawing/2014/main" id="{C45706E6-34C9-4F9E-AA08-C9B68D83F59D}"/>
              </a:ext>
            </a:extLst>
          </p:cNvPr>
          <p:cNvPicPr>
            <a:picLocks noChangeAspect="1"/>
          </p:cNvPicPr>
          <p:nvPr/>
        </p:nvPicPr>
        <p:blipFill>
          <a:blip r:embed="rId2"/>
          <a:stretch>
            <a:fillRect/>
          </a:stretch>
        </p:blipFill>
        <p:spPr>
          <a:xfrm>
            <a:off x="44606" y="1406753"/>
            <a:ext cx="9036304" cy="4346716"/>
          </a:xfrm>
          <a:prstGeom prst="rect">
            <a:avLst/>
          </a:prstGeom>
        </p:spPr>
      </p:pic>
      <p:sp>
        <p:nvSpPr>
          <p:cNvPr id="5" name="Rectangle 4">
            <a:extLst>
              <a:ext uri="{FF2B5EF4-FFF2-40B4-BE49-F238E27FC236}">
                <a16:creationId xmlns:a16="http://schemas.microsoft.com/office/drawing/2014/main" id="{26431DF0-0981-4DF4-9B86-FDC3C9F2EB5B}"/>
              </a:ext>
            </a:extLst>
          </p:cNvPr>
          <p:cNvSpPr/>
          <p:nvPr/>
        </p:nvSpPr>
        <p:spPr>
          <a:xfrm>
            <a:off x="436562" y="6416904"/>
            <a:ext cx="8250237" cy="215444"/>
          </a:xfrm>
          <a:prstGeom prst="rect">
            <a:avLst/>
          </a:prstGeom>
        </p:spPr>
        <p:txBody>
          <a:bodyPr wrap="square">
            <a:spAutoFit/>
          </a:bodyPr>
          <a:lstStyle/>
          <a:p>
            <a:pPr algn="ctr"/>
            <a:r>
              <a:rPr lang="en-CA" sz="800" i="1" dirty="0">
                <a:solidFill>
                  <a:srgbClr val="EEEDEA"/>
                </a:solidFill>
                <a:latin typeface="DIN-Light"/>
                <a:cs typeface="DIN-Light"/>
              </a:rPr>
              <a:t>Edelman Trust Barometer, 2019 Annual Global Study</a:t>
            </a:r>
            <a:endParaRPr lang="en-US" sz="800" i="1" dirty="0">
              <a:solidFill>
                <a:srgbClr val="EEEDEA"/>
              </a:solidFill>
            </a:endParaRPr>
          </a:p>
        </p:txBody>
      </p:sp>
    </p:spTree>
    <p:extLst>
      <p:ext uri="{BB962C8B-B14F-4D97-AF65-F5344CB8AC3E}">
        <p14:creationId xmlns:p14="http://schemas.microsoft.com/office/powerpoint/2010/main" val="2053650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316561"/>
            <a:ext cx="8305800" cy="400110"/>
          </a:xfrm>
          <a:prstGeom prst="rect">
            <a:avLst/>
          </a:prstGeom>
          <a:noFill/>
        </p:spPr>
        <p:txBody>
          <a:bodyPr wrap="square" rtlCol="0">
            <a:spAutoFit/>
          </a:bodyPr>
          <a:lstStyle>
            <a:defPPr>
              <a:defRPr lang="en-US"/>
            </a:defPPr>
            <a:lvl1pPr>
              <a:lnSpc>
                <a:spcPct val="150000"/>
              </a:lnSpc>
              <a:defRPr sz="1800">
                <a:solidFill>
                  <a:schemeClr val="bg1"/>
                </a:solidFill>
                <a:latin typeface="Raleway" panose="020B0503030101060003" pitchFamily="34" charset="-94"/>
                <a:ea typeface="Roboto" panose="02000000000000000000" pitchFamily="2" charset="0"/>
              </a:defRPr>
            </a:lvl1pPr>
          </a:lstStyle>
          <a:p>
            <a:pPr defTabSz="685800" fontAlgn="auto">
              <a:lnSpc>
                <a:spcPct val="100000"/>
              </a:lnSpc>
              <a:spcBef>
                <a:spcPts val="0"/>
              </a:spcBef>
              <a:spcAft>
                <a:spcPts val="0"/>
              </a:spcAft>
            </a:pPr>
            <a:r>
              <a:rPr lang="en-US" sz="1000" b="0" dirty="0" err="1">
                <a:solidFill>
                  <a:srgbClr val="EEEDEA"/>
                </a:solidFill>
                <a:latin typeface="+mj-lt"/>
              </a:rPr>
              <a:t>Renn</a:t>
            </a:r>
            <a:r>
              <a:rPr lang="en-US" sz="1000" b="0" dirty="0">
                <a:solidFill>
                  <a:srgbClr val="EEEDEA"/>
                </a:solidFill>
                <a:latin typeface="+mj-lt"/>
              </a:rPr>
              <a:t>, O. (2011). The social amplification/attenuation of risk framework: application to climate change. Wiley Interdisciplinary Reviews: Climate Change, 2(2), 154-169.</a:t>
            </a:r>
            <a:endParaRPr lang="en-CA" sz="1000" b="0" dirty="0">
              <a:solidFill>
                <a:srgbClr val="EEEDEA"/>
              </a:solidFill>
              <a:latin typeface="+mj-lt"/>
            </a:endParaRPr>
          </a:p>
        </p:txBody>
      </p:sp>
      <p:pic>
        <p:nvPicPr>
          <p:cNvPr id="10242" name="Picture 2"/>
          <p:cNvPicPr>
            <a:picLocks noChangeAspect="1" noChangeArrowheads="1"/>
          </p:cNvPicPr>
          <p:nvPr/>
        </p:nvPicPr>
        <p:blipFill>
          <a:blip r:embed="rId3" cstate="print"/>
          <a:srcRect/>
          <a:stretch>
            <a:fillRect/>
          </a:stretch>
        </p:blipFill>
        <p:spPr bwMode="auto">
          <a:xfrm>
            <a:off x="407009" y="1618785"/>
            <a:ext cx="8582063" cy="3964259"/>
          </a:xfrm>
          <a:prstGeom prst="rect">
            <a:avLst/>
          </a:prstGeom>
          <a:noFill/>
          <a:ln w="9525">
            <a:noFill/>
            <a:miter lim="800000"/>
            <a:headEnd/>
            <a:tailEnd/>
          </a:ln>
        </p:spPr>
      </p:pic>
      <p:sp>
        <p:nvSpPr>
          <p:cNvPr id="8" name="Title 1">
            <a:extLst>
              <a:ext uri="{FF2B5EF4-FFF2-40B4-BE49-F238E27FC236}">
                <a16:creationId xmlns:a16="http://schemas.microsoft.com/office/drawing/2014/main" id="{8EDB8461-2B9D-4F74-BBA6-326B37BDF77B}"/>
              </a:ext>
            </a:extLst>
          </p:cNvPr>
          <p:cNvSpPr txBox="1">
            <a:spLocks/>
          </p:cNvSpPr>
          <p:nvPr/>
        </p:nvSpPr>
        <p:spPr>
          <a:xfrm>
            <a:off x="178420" y="284356"/>
            <a:ext cx="8965580" cy="12954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Bef>
                <a:spcPts val="0"/>
              </a:spcBef>
              <a:spcAft>
                <a:spcPts val="0"/>
              </a:spcAft>
              <a:defRPr/>
            </a:pPr>
            <a:r>
              <a:rPr lang="en-CA" sz="3500" dirty="0">
                <a:solidFill>
                  <a:srgbClr val="FFE06E"/>
                </a:solidFill>
                <a:latin typeface="Arial Narrow" panose="020B0606020202030204" pitchFamily="34" charset="0"/>
              </a:rPr>
              <a:t>POST REALITY:</a:t>
            </a:r>
          </a:p>
          <a:p>
            <a:pPr algn="ctr" defTabSz="685800" fontAlgn="auto">
              <a:spcBef>
                <a:spcPts val="0"/>
              </a:spcBef>
              <a:spcAft>
                <a:spcPts val="0"/>
              </a:spcAft>
              <a:defRPr/>
            </a:pPr>
            <a:r>
              <a:rPr lang="en-CA" sz="3500" dirty="0">
                <a:solidFill>
                  <a:srgbClr val="FFE06E"/>
                </a:solidFill>
                <a:latin typeface="Arial Narrow" panose="020B0606020202030204" pitchFamily="34" charset="0"/>
              </a:rPr>
              <a:t>Social amplification / attenuation</a:t>
            </a:r>
            <a:r>
              <a:rPr lang="en-CA" sz="3500" b="0" dirty="0">
                <a:solidFill>
                  <a:srgbClr val="FFE06E"/>
                </a:solidFill>
                <a:latin typeface="Arial Narrow" panose="020B0606020202030204" pitchFamily="34" charset="0"/>
              </a:rPr>
              <a:t> of risk</a:t>
            </a:r>
          </a:p>
        </p:txBody>
      </p:sp>
    </p:spTree>
    <p:extLst>
      <p:ext uri="{BB962C8B-B14F-4D97-AF65-F5344CB8AC3E}">
        <p14:creationId xmlns:p14="http://schemas.microsoft.com/office/powerpoint/2010/main" val="4152952005"/>
      </p:ext>
    </p:extLst>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70C6-DA6E-44C6-96F2-C605A17BFA2F}"/>
              </a:ext>
            </a:extLst>
          </p:cNvPr>
          <p:cNvSpPr>
            <a:spLocks noGrp="1"/>
          </p:cNvSpPr>
          <p:nvPr>
            <p:ph type="title"/>
          </p:nvPr>
        </p:nvSpPr>
        <p:spPr>
          <a:xfrm>
            <a:off x="436562" y="375167"/>
            <a:ext cx="8229600" cy="846666"/>
          </a:xfrm>
        </p:spPr>
        <p:txBody>
          <a:bodyPr>
            <a:normAutofit/>
          </a:bodyPr>
          <a:lstStyle/>
          <a:p>
            <a:r>
              <a:rPr lang="en-CA" sz="3200" dirty="0"/>
              <a:t>NEWS IS BEING AMPLIFIED</a:t>
            </a:r>
          </a:p>
        </p:txBody>
      </p:sp>
      <p:sp>
        <p:nvSpPr>
          <p:cNvPr id="5" name="Rectangle 4">
            <a:extLst>
              <a:ext uri="{FF2B5EF4-FFF2-40B4-BE49-F238E27FC236}">
                <a16:creationId xmlns:a16="http://schemas.microsoft.com/office/drawing/2014/main" id="{26431DF0-0981-4DF4-9B86-FDC3C9F2EB5B}"/>
              </a:ext>
            </a:extLst>
          </p:cNvPr>
          <p:cNvSpPr/>
          <p:nvPr/>
        </p:nvSpPr>
        <p:spPr>
          <a:xfrm>
            <a:off x="436562" y="6416904"/>
            <a:ext cx="8250237" cy="215444"/>
          </a:xfrm>
          <a:prstGeom prst="rect">
            <a:avLst/>
          </a:prstGeom>
        </p:spPr>
        <p:txBody>
          <a:bodyPr wrap="square">
            <a:spAutoFit/>
          </a:bodyPr>
          <a:lstStyle/>
          <a:p>
            <a:pPr algn="ctr"/>
            <a:r>
              <a:rPr lang="en-CA" sz="800" i="1" dirty="0">
                <a:solidFill>
                  <a:srgbClr val="EEEDEA"/>
                </a:solidFill>
                <a:latin typeface="DIN-Light"/>
                <a:cs typeface="DIN-Light"/>
              </a:rPr>
              <a:t>Edelman Trust Barometer, 2019 Annual Global Study</a:t>
            </a:r>
            <a:endParaRPr lang="en-US" sz="800" i="1" dirty="0">
              <a:solidFill>
                <a:srgbClr val="EEEDEA"/>
              </a:solidFill>
            </a:endParaRPr>
          </a:p>
        </p:txBody>
      </p:sp>
      <p:pic>
        <p:nvPicPr>
          <p:cNvPr id="4" name="Picture 3">
            <a:extLst>
              <a:ext uri="{FF2B5EF4-FFF2-40B4-BE49-F238E27FC236}">
                <a16:creationId xmlns:a16="http://schemas.microsoft.com/office/drawing/2014/main" id="{D75ECA67-CA15-4ADA-8D7D-00C68E936CF2}"/>
              </a:ext>
            </a:extLst>
          </p:cNvPr>
          <p:cNvPicPr>
            <a:picLocks noChangeAspect="1"/>
          </p:cNvPicPr>
          <p:nvPr/>
        </p:nvPicPr>
        <p:blipFill>
          <a:blip r:embed="rId2"/>
          <a:stretch>
            <a:fillRect/>
          </a:stretch>
        </p:blipFill>
        <p:spPr>
          <a:xfrm>
            <a:off x="0" y="1466850"/>
            <a:ext cx="9144000" cy="4419914"/>
          </a:xfrm>
          <a:prstGeom prst="rect">
            <a:avLst/>
          </a:prstGeom>
        </p:spPr>
      </p:pic>
    </p:spTree>
    <p:extLst>
      <p:ext uri="{BB962C8B-B14F-4D97-AF65-F5344CB8AC3E}">
        <p14:creationId xmlns:p14="http://schemas.microsoft.com/office/powerpoint/2010/main" val="56130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EFC99E7E-BB7F-4C6C-ADAC-E58F1368EE60}"/>
              </a:ext>
            </a:extLst>
          </p:cNvPr>
          <p:cNvSpPr txBox="1">
            <a:spLocks noGrp="1"/>
          </p:cNvSpPr>
          <p:nvPr>
            <p:ph type="body" sz="quarter" idx="4294967295"/>
          </p:nvPr>
        </p:nvSpPr>
        <p:spPr>
          <a:xfrm>
            <a:off x="457200" y="1447800"/>
            <a:ext cx="4153829" cy="4572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nSpc>
                <a:spcPct val="110000"/>
              </a:lnSpc>
              <a:spcBef>
                <a:spcPts val="900"/>
              </a:spcBef>
              <a:buNone/>
            </a:pPr>
            <a:r>
              <a:rPr lang="en-US" sz="2000" b="0" dirty="0">
                <a:solidFill>
                  <a:srgbClr val="EEEDEA"/>
                </a:solidFill>
                <a:latin typeface="Arial" panose="020B0604020202020204" pitchFamily="34" charset="0"/>
                <a:cs typeface="Arial" panose="020B0604020202020204" pitchFamily="34" charset="0"/>
              </a:rPr>
              <a:t>Risk communication </a:t>
            </a:r>
            <a:r>
              <a:rPr lang="en-US" sz="2000" dirty="0">
                <a:solidFill>
                  <a:srgbClr val="EEEDEA"/>
                </a:solidFill>
                <a:latin typeface="Arial" panose="020B0604020202020204" pitchFamily="34" charset="0"/>
                <a:cs typeface="Arial" panose="020B0604020202020204" pitchFamily="34" charset="0"/>
              </a:rPr>
              <a:t>is the  “exchange of real-time information, advice and opinions between experts and people facing threats to their health, economic or social well-being.”</a:t>
            </a:r>
          </a:p>
          <a:p>
            <a:pPr marL="0" lvl="1" indent="0">
              <a:lnSpc>
                <a:spcPct val="110000"/>
              </a:lnSpc>
              <a:spcBef>
                <a:spcPts val="900"/>
              </a:spcBef>
              <a:buNone/>
            </a:pPr>
            <a:endParaRPr lang="en-US" sz="2000" dirty="0">
              <a:solidFill>
                <a:srgbClr val="EEEDEA"/>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84DABE6-A6AF-4E84-AB1A-A9C8393EBAE9}"/>
              </a:ext>
            </a:extLst>
          </p:cNvPr>
          <p:cNvSpPr txBox="1"/>
          <p:nvPr/>
        </p:nvSpPr>
        <p:spPr>
          <a:xfrm>
            <a:off x="1014761" y="6376972"/>
            <a:ext cx="7772400" cy="323165"/>
          </a:xfrm>
          <a:prstGeom prst="rect">
            <a:avLst/>
          </a:prstGeom>
          <a:noFill/>
        </p:spPr>
        <p:txBody>
          <a:bodyPr wrap="square" rtlCol="0">
            <a:spAutoFit/>
          </a:bodyPr>
          <a:lstStyle/>
          <a:p>
            <a:r>
              <a:rPr lang="en-CA" sz="700" dirty="0">
                <a:solidFill>
                  <a:srgbClr val="EEEDEA"/>
                </a:solidFill>
              </a:rPr>
              <a:t>*World Health Organization (2019). Risk Communication. Available at: </a:t>
            </a:r>
            <a:r>
              <a:rPr lang="en-CA" sz="800" dirty="0">
                <a:hlinkClick r:id="rId3"/>
              </a:rPr>
              <a:t>https://www.who.int/risk-communication/background/en/</a:t>
            </a:r>
            <a:endParaRPr lang="en-CA" sz="700" dirty="0">
              <a:solidFill>
                <a:srgbClr val="EEEDEA"/>
              </a:solidFill>
            </a:endParaRPr>
          </a:p>
          <a:p>
            <a:endParaRPr lang="en-CA" sz="700" b="0" dirty="0">
              <a:solidFill>
                <a:srgbClr val="EEEDEA"/>
              </a:solidFill>
            </a:endParaRPr>
          </a:p>
        </p:txBody>
      </p:sp>
      <p:sp>
        <p:nvSpPr>
          <p:cNvPr id="7" name="Title 1">
            <a:extLst>
              <a:ext uri="{FF2B5EF4-FFF2-40B4-BE49-F238E27FC236}">
                <a16:creationId xmlns:a16="http://schemas.microsoft.com/office/drawing/2014/main" id="{FD414B31-2016-482A-9E2D-E33BD885F07F}"/>
              </a:ext>
            </a:extLst>
          </p:cNvPr>
          <p:cNvSpPr txBox="1">
            <a:spLocks/>
          </p:cNvSpPr>
          <p:nvPr/>
        </p:nvSpPr>
        <p:spPr>
          <a:xfrm>
            <a:off x="609600" y="381000"/>
            <a:ext cx="8077200" cy="12954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CA" sz="3500" b="0" dirty="0">
                <a:solidFill>
                  <a:srgbClr val="FFE06E"/>
                </a:solidFill>
                <a:latin typeface="Arial Narrow" panose="020B0606020202030204" pitchFamily="34" charset="0"/>
              </a:rPr>
              <a:t>RISK COMMUNICATION</a:t>
            </a:r>
            <a:r>
              <a:rPr lang="en-CA" sz="3500" dirty="0">
                <a:solidFill>
                  <a:srgbClr val="FFE06E"/>
                </a:solidFill>
                <a:latin typeface="Arial Narrow" panose="020B0606020202030204" pitchFamily="34" charset="0"/>
              </a:rPr>
              <a:t> </a:t>
            </a:r>
            <a:endParaRPr lang="en-US" sz="3500" dirty="0">
              <a:solidFill>
                <a:srgbClr val="FFE06E"/>
              </a:solidFill>
              <a:latin typeface="Arial Narrow" panose="020B0606020202030204" pitchFamily="34" charset="0"/>
            </a:endParaRPr>
          </a:p>
        </p:txBody>
      </p:sp>
      <p:pic>
        <p:nvPicPr>
          <p:cNvPr id="3" name="Picture 2">
            <a:extLst>
              <a:ext uri="{FF2B5EF4-FFF2-40B4-BE49-F238E27FC236}">
                <a16:creationId xmlns:a16="http://schemas.microsoft.com/office/drawing/2014/main" id="{70928506-1F99-4E19-84A2-22A9A903FC50}"/>
              </a:ext>
            </a:extLst>
          </p:cNvPr>
          <p:cNvPicPr>
            <a:picLocks noChangeAspect="1"/>
          </p:cNvPicPr>
          <p:nvPr/>
        </p:nvPicPr>
        <p:blipFill>
          <a:blip r:embed="rId4"/>
          <a:stretch>
            <a:fillRect/>
          </a:stretch>
        </p:blipFill>
        <p:spPr>
          <a:xfrm>
            <a:off x="5291254" y="1537343"/>
            <a:ext cx="3101052" cy="4798287"/>
          </a:xfrm>
          <a:prstGeom prst="rect">
            <a:avLst/>
          </a:prstGeom>
        </p:spPr>
      </p:pic>
      <p:pic>
        <p:nvPicPr>
          <p:cNvPr id="1028" name="Picture 4" descr="Image result for rattlesnake warning sign">
            <a:extLst>
              <a:ext uri="{FF2B5EF4-FFF2-40B4-BE49-F238E27FC236}">
                <a16:creationId xmlns:a16="http://schemas.microsoft.com/office/drawing/2014/main" id="{82E655E2-3017-47BB-8240-73041B89E8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678" t="8293" r="11996" b="10326"/>
          <a:stretch/>
        </p:blipFill>
        <p:spPr bwMode="auto">
          <a:xfrm>
            <a:off x="5291255" y="1901282"/>
            <a:ext cx="3134308" cy="315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29962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028"/>
                                        </p:tgtEl>
                                      </p:cBhvr>
                                    </p:animEffect>
                                    <p:set>
                                      <p:cBhvr>
                                        <p:cTn id="11" dur="1" fill="hold">
                                          <p:stCondLst>
                                            <p:cond delay="499"/>
                                          </p:stCondLst>
                                        </p:cTn>
                                        <p:tgtEl>
                                          <p:spTgt spid="10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70C6-DA6E-44C6-96F2-C605A17BFA2F}"/>
              </a:ext>
            </a:extLst>
          </p:cNvPr>
          <p:cNvSpPr>
            <a:spLocks noGrp="1"/>
          </p:cNvSpPr>
          <p:nvPr>
            <p:ph type="title"/>
          </p:nvPr>
        </p:nvSpPr>
        <p:spPr>
          <a:xfrm>
            <a:off x="436562" y="375167"/>
            <a:ext cx="8229600" cy="846666"/>
          </a:xfrm>
        </p:spPr>
        <p:txBody>
          <a:bodyPr>
            <a:normAutofit/>
          </a:bodyPr>
          <a:lstStyle/>
          <a:p>
            <a:r>
              <a:rPr lang="en-CA" sz="3200" dirty="0"/>
              <a:t>WHO AMPLIFIES MEDIA INFORMATION?</a:t>
            </a:r>
          </a:p>
        </p:txBody>
      </p:sp>
      <p:sp>
        <p:nvSpPr>
          <p:cNvPr id="5" name="Rectangle 4">
            <a:extLst>
              <a:ext uri="{FF2B5EF4-FFF2-40B4-BE49-F238E27FC236}">
                <a16:creationId xmlns:a16="http://schemas.microsoft.com/office/drawing/2014/main" id="{26431DF0-0981-4DF4-9B86-FDC3C9F2EB5B}"/>
              </a:ext>
            </a:extLst>
          </p:cNvPr>
          <p:cNvSpPr/>
          <p:nvPr/>
        </p:nvSpPr>
        <p:spPr>
          <a:xfrm>
            <a:off x="436562" y="6416904"/>
            <a:ext cx="8250237" cy="215444"/>
          </a:xfrm>
          <a:prstGeom prst="rect">
            <a:avLst/>
          </a:prstGeom>
        </p:spPr>
        <p:txBody>
          <a:bodyPr wrap="square">
            <a:spAutoFit/>
          </a:bodyPr>
          <a:lstStyle/>
          <a:p>
            <a:pPr algn="ctr"/>
            <a:r>
              <a:rPr lang="en-CA" sz="800" i="1" dirty="0">
                <a:solidFill>
                  <a:srgbClr val="EEEDEA"/>
                </a:solidFill>
                <a:latin typeface="DIN-Light"/>
                <a:cs typeface="DIN-Light"/>
              </a:rPr>
              <a:t>Edelman Trust Barometer, 2019 Annual Global Study</a:t>
            </a:r>
            <a:endParaRPr lang="en-US" sz="800" i="1" dirty="0">
              <a:solidFill>
                <a:srgbClr val="EEEDEA"/>
              </a:solidFill>
            </a:endParaRPr>
          </a:p>
        </p:txBody>
      </p:sp>
      <p:pic>
        <p:nvPicPr>
          <p:cNvPr id="3" name="Picture 2">
            <a:extLst>
              <a:ext uri="{FF2B5EF4-FFF2-40B4-BE49-F238E27FC236}">
                <a16:creationId xmlns:a16="http://schemas.microsoft.com/office/drawing/2014/main" id="{5748C466-7F55-4E5B-8F2B-DA065BFF2CF4}"/>
              </a:ext>
            </a:extLst>
          </p:cNvPr>
          <p:cNvPicPr>
            <a:picLocks noChangeAspect="1"/>
          </p:cNvPicPr>
          <p:nvPr/>
        </p:nvPicPr>
        <p:blipFill>
          <a:blip r:embed="rId2"/>
          <a:stretch>
            <a:fillRect/>
          </a:stretch>
        </p:blipFill>
        <p:spPr>
          <a:xfrm>
            <a:off x="0" y="1468599"/>
            <a:ext cx="9143999" cy="4510213"/>
          </a:xfrm>
          <a:prstGeom prst="rect">
            <a:avLst/>
          </a:prstGeom>
        </p:spPr>
      </p:pic>
    </p:spTree>
    <p:extLst>
      <p:ext uri="{BB962C8B-B14F-4D97-AF65-F5344CB8AC3E}">
        <p14:creationId xmlns:p14="http://schemas.microsoft.com/office/powerpoint/2010/main" val="2234547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104"/>
            <a:ext cx="8229600" cy="741026"/>
          </a:xfrm>
        </p:spPr>
        <p:txBody>
          <a:bodyPr>
            <a:noAutofit/>
          </a:bodyPr>
          <a:lstStyle/>
          <a:p>
            <a:r>
              <a:rPr lang="en-US" dirty="0"/>
              <a:t>Decision making is rational AND emotional</a:t>
            </a:r>
          </a:p>
        </p:txBody>
      </p:sp>
      <p:sp>
        <p:nvSpPr>
          <p:cNvPr id="4" name="Rectangle 3"/>
          <p:cNvSpPr/>
          <p:nvPr/>
        </p:nvSpPr>
        <p:spPr>
          <a:xfrm>
            <a:off x="436562" y="6202672"/>
            <a:ext cx="8250237" cy="215444"/>
          </a:xfrm>
          <a:prstGeom prst="rect">
            <a:avLst/>
          </a:prstGeom>
        </p:spPr>
        <p:txBody>
          <a:bodyPr wrap="square">
            <a:spAutoFit/>
          </a:bodyPr>
          <a:lstStyle/>
          <a:p>
            <a:pPr algn="ctr"/>
            <a:r>
              <a:rPr lang="en-US" sz="800" dirty="0" err="1">
                <a:solidFill>
                  <a:srgbClr val="EEEDEA"/>
                </a:solidFill>
                <a:latin typeface="DIN-Light"/>
                <a:cs typeface="DIN-Light"/>
              </a:rPr>
              <a:t>insights.unimelb.edu.au</a:t>
            </a:r>
            <a:r>
              <a:rPr lang="en-US" sz="800" dirty="0">
                <a:solidFill>
                  <a:srgbClr val="EEEDEA"/>
                </a:solidFill>
                <a:latin typeface="DIN-Light"/>
                <a:cs typeface="DIN-Light"/>
              </a:rPr>
              <a:t>/vol4/15_harris.html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8" y="1809011"/>
            <a:ext cx="7760208" cy="3889085"/>
          </a:xfrm>
          <a:prstGeom prst="rect">
            <a:avLst/>
          </a:prstGeom>
        </p:spPr>
      </p:pic>
    </p:spTree>
    <p:extLst>
      <p:ext uri="{BB962C8B-B14F-4D97-AF65-F5344CB8AC3E}">
        <p14:creationId xmlns:p14="http://schemas.microsoft.com/office/powerpoint/2010/main" val="1763433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103"/>
            <a:ext cx="8229600" cy="1252537"/>
          </a:xfrm>
        </p:spPr>
        <p:txBody>
          <a:bodyPr>
            <a:noAutofit/>
          </a:bodyPr>
          <a:lstStyle/>
          <a:p>
            <a:r>
              <a:rPr lang="en-CA" sz="3200" dirty="0">
                <a:latin typeface="Arial Narrow" panose="020B0606020202030204" pitchFamily="34" charset="0"/>
              </a:rPr>
              <a:t>THUS, RATHER THAN IGNORING EMOTION, WE MUST UNDERSTAND AND MEASURE IT!</a:t>
            </a:r>
            <a:endParaRPr lang="en-US" sz="3200" dirty="0">
              <a:latin typeface="Arial Narrow" panose="020B0606020202030204" pitchFamily="34" charset="0"/>
            </a:endParaRPr>
          </a:p>
        </p:txBody>
      </p:sp>
      <p:sp>
        <p:nvSpPr>
          <p:cNvPr id="3" name="Content Placeholder 2"/>
          <p:cNvSpPr>
            <a:spLocks noGrp="1"/>
          </p:cNvSpPr>
          <p:nvPr>
            <p:ph idx="1"/>
          </p:nvPr>
        </p:nvSpPr>
        <p:spPr>
          <a:xfrm>
            <a:off x="457200" y="1911426"/>
            <a:ext cx="5833501" cy="3291940"/>
          </a:xfrm>
        </p:spPr>
        <p:txBody>
          <a:bodyPr>
            <a:noAutofit/>
          </a:bodyPr>
          <a:lstStyle/>
          <a:p>
            <a:pPr lvl="0">
              <a:spcBef>
                <a:spcPts val="0"/>
              </a:spcBef>
              <a:buSzPct val="100000"/>
            </a:pPr>
            <a:r>
              <a:rPr lang="en-US" sz="1800" dirty="0">
                <a:ea typeface="Calibri"/>
                <a:sym typeface="Calibri"/>
                <a:rtl val="0"/>
              </a:rPr>
              <a:t>Computational models are used to estimate human judgments of two </a:t>
            </a:r>
            <a:br>
              <a:rPr lang="en-US" sz="1800" dirty="0">
                <a:ea typeface="Calibri"/>
                <a:sym typeface="Calibri"/>
                <a:rtl val="0"/>
              </a:rPr>
            </a:br>
            <a:r>
              <a:rPr lang="en-US" sz="1800" dirty="0">
                <a:ea typeface="Calibri"/>
                <a:sym typeface="Calibri"/>
                <a:rtl val="0"/>
              </a:rPr>
              <a:t>key emotion dimensions:</a:t>
            </a:r>
          </a:p>
          <a:p>
            <a:pPr marL="914400" lvl="1" indent="-457200">
              <a:spcBef>
                <a:spcPts val="0"/>
              </a:spcBef>
              <a:buSzPct val="100000"/>
              <a:buFont typeface="+mj-lt"/>
              <a:buAutoNum type="arabicPeriod"/>
            </a:pPr>
            <a:r>
              <a:rPr lang="en-US" sz="1600" b="1" dirty="0">
                <a:solidFill>
                  <a:srgbClr val="FFE06E"/>
                </a:solidFill>
                <a:ea typeface="Calibri"/>
                <a:sym typeface="Calibri"/>
                <a:rtl val="0"/>
              </a:rPr>
              <a:t>Valence</a:t>
            </a:r>
            <a:r>
              <a:rPr lang="en-US" sz="1600" dirty="0">
                <a:ea typeface="Calibri"/>
                <a:sym typeface="Calibri"/>
                <a:rtl val="0"/>
              </a:rPr>
              <a:t>: Whether a things is good or bad (pleasure/displeasure)</a:t>
            </a:r>
          </a:p>
          <a:p>
            <a:pPr marL="914400" lvl="1" indent="-457200">
              <a:spcBef>
                <a:spcPts val="0"/>
              </a:spcBef>
              <a:buSzPct val="100000"/>
              <a:buFont typeface="+mj-lt"/>
              <a:buAutoNum type="arabicPeriod"/>
            </a:pPr>
            <a:r>
              <a:rPr lang="en-US" sz="1600" b="1" dirty="0">
                <a:solidFill>
                  <a:srgbClr val="FFE06E"/>
                </a:solidFill>
                <a:ea typeface="Calibri"/>
                <a:sym typeface="Calibri"/>
                <a:rtl val="0"/>
              </a:rPr>
              <a:t>Arousal</a:t>
            </a:r>
            <a:r>
              <a:rPr lang="en-US" sz="1600" dirty="0">
                <a:ea typeface="Calibri"/>
                <a:sym typeface="Calibri"/>
                <a:rtl val="0"/>
              </a:rPr>
              <a:t>: How good or bad a thing is and its likelihood of motivating action</a:t>
            </a:r>
          </a:p>
          <a:p>
            <a:pPr marL="914400" lvl="1" indent="-457200">
              <a:spcBef>
                <a:spcPts val="0"/>
              </a:spcBef>
              <a:buSzPct val="100000"/>
              <a:buFont typeface="+mj-lt"/>
              <a:buAutoNum type="arabicPeriod"/>
            </a:pPr>
            <a:endParaRPr lang="en-US" sz="1600" dirty="0">
              <a:ea typeface="Calibri"/>
              <a:sym typeface="Calibri"/>
              <a:rtl val="0"/>
            </a:endParaRPr>
          </a:p>
          <a:p>
            <a:pPr marL="914400" lvl="1" indent="-457200">
              <a:spcBef>
                <a:spcPts val="0"/>
              </a:spcBef>
              <a:buSzPct val="100000"/>
              <a:buFont typeface="+mj-lt"/>
              <a:buAutoNum type="arabicPeriod"/>
            </a:pPr>
            <a:endParaRPr lang="en-US" sz="1600" dirty="0">
              <a:ea typeface="Calibri"/>
              <a:sym typeface="Calibri"/>
              <a:rtl val="0"/>
            </a:endParaRPr>
          </a:p>
          <a:p>
            <a:pPr marL="914400" lvl="1" indent="-457200">
              <a:spcBef>
                <a:spcPts val="0"/>
              </a:spcBef>
              <a:buSzPct val="100000"/>
              <a:buFont typeface="+mj-lt"/>
              <a:buAutoNum type="arabicPeriod"/>
            </a:pPr>
            <a:endParaRPr lang="en-US" sz="1600" dirty="0">
              <a:ea typeface="Calibri"/>
              <a:sym typeface="Calibri"/>
              <a:rtl val="0"/>
            </a:endParaRPr>
          </a:p>
          <a:p>
            <a:pPr lvl="0">
              <a:spcBef>
                <a:spcPts val="0"/>
              </a:spcBef>
              <a:buSzPct val="100000"/>
            </a:pPr>
            <a:r>
              <a:rPr lang="en-US" sz="1800" dirty="0">
                <a:ea typeface="Calibri"/>
                <a:sym typeface="Calibri"/>
                <a:rtl val="0"/>
              </a:rPr>
              <a:t>We built mathematical (regression) models using co-occurrence similarity to a large set of emotion terms to estimate ~</a:t>
            </a:r>
            <a:r>
              <a:rPr lang="en-US" sz="1800" dirty="0">
                <a:ea typeface="Calibri"/>
                <a:sym typeface="Calibri"/>
              </a:rPr>
              <a:t>78</a:t>
            </a:r>
            <a:r>
              <a:rPr lang="en-US" sz="1800" dirty="0">
                <a:ea typeface="Calibri"/>
                <a:sym typeface="Calibri"/>
                <a:rtl val="0"/>
              </a:rPr>
              <a:t>,000 human valence and arousal judgments of individual words</a:t>
            </a:r>
          </a:p>
        </p:txBody>
      </p:sp>
      <p:pic>
        <p:nvPicPr>
          <p:cNvPr id="5" name="Shape 71"/>
          <p:cNvPicPr preferRelativeResize="0"/>
          <p:nvPr/>
        </p:nvPicPr>
        <p:blipFill rotWithShape="1">
          <a:blip r:embed="rId3">
            <a:alphaModFix/>
          </a:blip>
          <a:srcRect/>
          <a:stretch/>
        </p:blipFill>
        <p:spPr>
          <a:xfrm>
            <a:off x="6379910" y="3209158"/>
            <a:ext cx="2396099" cy="1904999"/>
          </a:xfrm>
          <a:prstGeom prst="ellipse">
            <a:avLst/>
          </a:prstGeom>
          <a:ln w="190500" cap="rnd">
            <a:solidFill>
              <a:srgbClr val="EEEDEA"/>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ectangle 3">
            <a:extLst>
              <a:ext uri="{FF2B5EF4-FFF2-40B4-BE49-F238E27FC236}">
                <a16:creationId xmlns:a16="http://schemas.microsoft.com/office/drawing/2014/main" id="{E01291FE-DBF2-421B-B8C9-88FE684B0CC3}"/>
              </a:ext>
            </a:extLst>
          </p:cNvPr>
          <p:cNvSpPr/>
          <p:nvPr/>
        </p:nvSpPr>
        <p:spPr>
          <a:xfrm>
            <a:off x="436563" y="6204064"/>
            <a:ext cx="8686800" cy="461665"/>
          </a:xfrm>
          <a:prstGeom prst="rect">
            <a:avLst/>
          </a:prstGeom>
        </p:spPr>
        <p:txBody>
          <a:bodyPr wrap="square">
            <a:spAutoFit/>
          </a:bodyPr>
          <a:lstStyle/>
          <a:p>
            <a:r>
              <a:rPr lang="en-US" sz="1200" dirty="0">
                <a:solidFill>
                  <a:srgbClr val="EEEDEA"/>
                </a:solidFill>
              </a:rPr>
              <a:t>Hollis, G., Westbury, C., &amp; Lefsrud, L. (2017). Extrapolating human judgments from skip-gram vector representations of word meaning. </a:t>
            </a:r>
            <a:r>
              <a:rPr lang="en-US" sz="1200" i="1" dirty="0">
                <a:solidFill>
                  <a:srgbClr val="EEEDEA"/>
                </a:solidFill>
              </a:rPr>
              <a:t>The Quarterly Journal of Experimental Psychology</a:t>
            </a:r>
            <a:r>
              <a:rPr lang="en-US" sz="1200" dirty="0">
                <a:solidFill>
                  <a:srgbClr val="EEEDEA"/>
                </a:solidFill>
              </a:rPr>
              <a:t>, </a:t>
            </a:r>
            <a:r>
              <a:rPr lang="en-US" sz="1200" i="1" dirty="0">
                <a:solidFill>
                  <a:srgbClr val="EEEDEA"/>
                </a:solidFill>
              </a:rPr>
              <a:t>70</a:t>
            </a:r>
            <a:r>
              <a:rPr lang="en-US" sz="1200" dirty="0">
                <a:solidFill>
                  <a:srgbClr val="EEEDEA"/>
                </a:solidFill>
              </a:rPr>
              <a:t>(8), 1603-1619.</a:t>
            </a:r>
            <a:endParaRPr lang="en-CA" sz="1200" dirty="0">
              <a:solidFill>
                <a:srgbClr val="EEEDEA"/>
              </a:solidFill>
            </a:endParaRPr>
          </a:p>
        </p:txBody>
      </p:sp>
    </p:spTree>
    <p:extLst>
      <p:ext uri="{BB962C8B-B14F-4D97-AF65-F5344CB8AC3E}">
        <p14:creationId xmlns:p14="http://schemas.microsoft.com/office/powerpoint/2010/main" val="863680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0540" t="4234" r="29651" b="56172"/>
          <a:stretch/>
        </p:blipFill>
        <p:spPr bwMode="auto">
          <a:xfrm>
            <a:off x="7181399" y="496129"/>
            <a:ext cx="1392190" cy="1384608"/>
          </a:xfrm>
          <a:prstGeom prst="ellipse">
            <a:avLst/>
          </a:prstGeom>
          <a:ln w="190500" cap="rnd">
            <a:solidFill>
              <a:srgbClr val="EEEDEA"/>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8" name="Picture 4" descr="Image result for angry"/>
          <p:cNvPicPr>
            <a:picLocks noChangeAspect="1" noChangeArrowheads="1"/>
          </p:cNvPicPr>
          <p:nvPr/>
        </p:nvPicPr>
        <p:blipFill rotWithShape="1">
          <a:blip r:embed="rId4">
            <a:extLst>
              <a:ext uri="{28A0092B-C50C-407E-A947-70E740481C1C}">
                <a14:useLocalDpi xmlns:a14="http://schemas.microsoft.com/office/drawing/2010/main" val="0"/>
              </a:ext>
            </a:extLst>
          </a:blip>
          <a:srcRect l="30799" r="16876"/>
          <a:stretch/>
        </p:blipFill>
        <p:spPr bwMode="auto">
          <a:xfrm>
            <a:off x="529192" y="496129"/>
            <a:ext cx="1393539" cy="1404438"/>
          </a:xfrm>
          <a:prstGeom prst="ellipse">
            <a:avLst/>
          </a:prstGeom>
          <a:ln w="190500" cap="rnd">
            <a:solidFill>
              <a:srgbClr val="EEEDEA"/>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 name="Picture 6" descr="http://www.viralnovelty.net/wp-content/uploads/2015/07/depression-700x502.jpg"/>
          <p:cNvPicPr>
            <a:picLocks noChangeAspect="1" noChangeArrowheads="1"/>
          </p:cNvPicPr>
          <p:nvPr/>
        </p:nvPicPr>
        <p:blipFill rotWithShape="1">
          <a:blip r:embed="rId5">
            <a:extLst>
              <a:ext uri="{28A0092B-C50C-407E-A947-70E740481C1C}">
                <a14:useLocalDpi xmlns:a14="http://schemas.microsoft.com/office/drawing/2010/main" val="0"/>
              </a:ext>
            </a:extLst>
          </a:blip>
          <a:srcRect l="57783" t="38697" r="13178" b="20970"/>
          <a:stretch/>
        </p:blipFill>
        <p:spPr bwMode="auto">
          <a:xfrm>
            <a:off x="532626" y="4938731"/>
            <a:ext cx="1390105" cy="1384608"/>
          </a:xfrm>
          <a:prstGeom prst="ellipse">
            <a:avLst/>
          </a:prstGeom>
          <a:ln w="190500" cap="rnd">
            <a:solidFill>
              <a:srgbClr val="EEEDEA"/>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 name="Picture 8" descr="Image result for relaxed"/>
          <p:cNvPicPr>
            <a:picLocks noChangeAspect="1" noChangeArrowheads="1"/>
          </p:cNvPicPr>
          <p:nvPr/>
        </p:nvPicPr>
        <p:blipFill rotWithShape="1">
          <a:blip r:embed="rId6">
            <a:extLst>
              <a:ext uri="{28A0092B-C50C-407E-A947-70E740481C1C}">
                <a14:useLocalDpi xmlns:a14="http://schemas.microsoft.com/office/drawing/2010/main" val="0"/>
              </a:ext>
            </a:extLst>
          </a:blip>
          <a:srcRect l="16219" t="16992" r="31532" b="6668"/>
          <a:stretch/>
        </p:blipFill>
        <p:spPr bwMode="auto">
          <a:xfrm>
            <a:off x="7188868" y="4947550"/>
            <a:ext cx="1384721" cy="1375789"/>
          </a:xfrm>
          <a:prstGeom prst="ellipse">
            <a:avLst/>
          </a:prstGeom>
          <a:ln w="190500" cap="rnd">
            <a:solidFill>
              <a:srgbClr val="EEEDEA"/>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137" y="458524"/>
            <a:ext cx="6961632" cy="5961888"/>
          </a:xfrm>
          <a:prstGeom prst="rect">
            <a:avLst/>
          </a:prstGeom>
        </p:spPr>
      </p:pic>
    </p:spTree>
    <p:extLst>
      <p:ext uri="{BB962C8B-B14F-4D97-AF65-F5344CB8AC3E}">
        <p14:creationId xmlns:p14="http://schemas.microsoft.com/office/powerpoint/2010/main" val="2380387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033"/>
            <a:ext cx="8229600" cy="1302606"/>
          </a:xfrm>
        </p:spPr>
        <p:txBody>
          <a:bodyPr>
            <a:noAutofit/>
          </a:bodyPr>
          <a:lstStyle/>
          <a:p>
            <a:r>
              <a:rPr lang="en-CA" sz="3200" dirty="0"/>
              <a:t>How can we understand development discussions?</a:t>
            </a:r>
            <a:r>
              <a:rPr lang="en-CA" sz="1200" dirty="0"/>
              <a:t> </a:t>
            </a:r>
            <a:br>
              <a:rPr lang="en-CA" sz="1200" dirty="0"/>
            </a:br>
            <a:br>
              <a:rPr lang="en-CA" sz="1200" dirty="0"/>
            </a:br>
            <a:r>
              <a:rPr lang="en-CA" sz="1200" dirty="0" err="1">
                <a:latin typeface="DIN-Light"/>
                <a:cs typeface="DIN-Light"/>
              </a:rPr>
              <a:t>Lefsrud</a:t>
            </a:r>
            <a:r>
              <a:rPr lang="en-CA" sz="1200" dirty="0">
                <a:latin typeface="DIN-Light"/>
                <a:cs typeface="DIN-Light"/>
              </a:rPr>
              <a:t> et al. (2015) ACR Genuine Dialogue</a:t>
            </a:r>
            <a:endParaRPr lang="en-US" sz="1200" dirty="0">
              <a:latin typeface="DIN-Light"/>
              <a:cs typeface="DIN-Light"/>
            </a:endParaRPr>
          </a:p>
        </p:txBody>
      </p:sp>
      <p:sp>
        <p:nvSpPr>
          <p:cNvPr id="5" name="Rectangle 4"/>
          <p:cNvSpPr/>
          <p:nvPr/>
        </p:nvSpPr>
        <p:spPr>
          <a:xfrm>
            <a:off x="5027531" y="4931475"/>
            <a:ext cx="1612577" cy="707886"/>
          </a:xfrm>
          <a:prstGeom prst="rect">
            <a:avLst/>
          </a:prstGeom>
        </p:spPr>
        <p:txBody>
          <a:bodyPr wrap="square">
            <a:spAutoFit/>
          </a:bodyPr>
          <a:lstStyle/>
          <a:p>
            <a:pPr algn="r"/>
            <a:r>
              <a:rPr lang="en-CA" sz="1000" i="1" dirty="0">
                <a:solidFill>
                  <a:srgbClr val="FFE06E"/>
                </a:solidFill>
                <a:latin typeface="DIN-Light"/>
                <a:cs typeface="DIN-Light"/>
              </a:rPr>
              <a:t>Analyze how do these conversations relate to each other? </a:t>
            </a:r>
            <a:r>
              <a:rPr lang="en-CA" sz="1000" i="1" dirty="0">
                <a:solidFill>
                  <a:srgbClr val="EEEDEA"/>
                </a:solidFill>
                <a:latin typeface="DIN-Light"/>
                <a:cs typeface="DIN-Light"/>
              </a:rPr>
              <a:t>Complete time series analysis.</a:t>
            </a:r>
            <a:endParaRPr lang="en-US" sz="1000" i="1" dirty="0">
              <a:solidFill>
                <a:srgbClr val="EEEDE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017" y="2593386"/>
            <a:ext cx="3763474" cy="3099147"/>
          </a:xfrm>
          <a:prstGeom prst="rect">
            <a:avLst/>
          </a:prstGeom>
        </p:spPr>
      </p:pic>
      <p:pic>
        <p:nvPicPr>
          <p:cNvPr id="6" name="Picture 5" descr="public circles - lin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356" y="4758851"/>
            <a:ext cx="1765444" cy="1765444"/>
          </a:xfrm>
          <a:prstGeom prst="ellipse">
            <a:avLst/>
          </a:prstGeom>
          <a:ln w="190500" cap="rnd">
            <a:solidFill>
              <a:srgbClr val="EEEDEA"/>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Subtitle 2"/>
          <p:cNvSpPr txBox="1">
            <a:spLocks/>
          </p:cNvSpPr>
          <p:nvPr/>
        </p:nvSpPr>
        <p:spPr>
          <a:xfrm>
            <a:off x="1" y="3687074"/>
            <a:ext cx="1790016" cy="90692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 Identifying key negative/positive events as potential ‘game changers’. </a:t>
            </a:r>
          </a:p>
          <a:p>
            <a:pPr marL="0" indent="0" algn="r">
              <a:buNone/>
            </a:pPr>
            <a:r>
              <a:rPr lang="en-CA" sz="1000" dirty="0">
                <a:solidFill>
                  <a:srgbClr val="FFE06E"/>
                </a:solidFill>
              </a:rPr>
              <a:t>What do various audiences pay attention to?</a:t>
            </a:r>
            <a:endParaRPr lang="en-US" sz="1000" dirty="0">
              <a:solidFill>
                <a:srgbClr val="FFE06E"/>
              </a:solidFill>
            </a:endParaRPr>
          </a:p>
        </p:txBody>
      </p:sp>
      <p:sp>
        <p:nvSpPr>
          <p:cNvPr id="8" name="Subtitle 2"/>
          <p:cNvSpPr txBox="1">
            <a:spLocks/>
          </p:cNvSpPr>
          <p:nvPr/>
        </p:nvSpPr>
        <p:spPr>
          <a:xfrm>
            <a:off x="5593448" y="3687074"/>
            <a:ext cx="1711523" cy="9274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1000" dirty="0">
                <a:solidFill>
                  <a:srgbClr val="FFE06E"/>
                </a:solidFill>
              </a:rPr>
              <a:t>So what? How do these conversations affect your company/industry?</a:t>
            </a:r>
          </a:p>
          <a:p>
            <a:pPr marL="0" indent="0">
              <a:buNone/>
            </a:pPr>
            <a:r>
              <a:rPr lang="en-CA" sz="1000" dirty="0">
                <a:solidFill>
                  <a:srgbClr val="FFE06E"/>
                </a:solidFill>
              </a:rPr>
              <a:t>Which outcome variables are of greatest use?</a:t>
            </a:r>
            <a:endParaRPr lang="en-US" sz="1000" dirty="0">
              <a:solidFill>
                <a:srgbClr val="FFE06E"/>
              </a:solidFill>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91718"/>
          <a:stretch/>
        </p:blipFill>
        <p:spPr>
          <a:xfrm>
            <a:off x="7228255" y="2593386"/>
            <a:ext cx="311706" cy="3099148"/>
          </a:xfrm>
          <a:prstGeom prst="rect">
            <a:avLst/>
          </a:prstGeom>
        </p:spPr>
      </p:pic>
      <p:sp>
        <p:nvSpPr>
          <p:cNvPr id="10" name="Subtitle 2"/>
          <p:cNvSpPr txBox="1">
            <a:spLocks/>
          </p:cNvSpPr>
          <p:nvPr/>
        </p:nvSpPr>
        <p:spPr>
          <a:xfrm>
            <a:off x="7612493" y="3687074"/>
            <a:ext cx="1403648" cy="9274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1000" dirty="0"/>
              <a:t>Outcome variables</a:t>
            </a:r>
          </a:p>
          <a:p>
            <a:pPr marL="179388" indent="-179388"/>
            <a:r>
              <a:rPr lang="en-CA" sz="1000" dirty="0"/>
              <a:t>Share price</a:t>
            </a:r>
          </a:p>
          <a:p>
            <a:pPr marL="179388" indent="-179388"/>
            <a:r>
              <a:rPr lang="en-CA" sz="1000" dirty="0"/>
              <a:t>Commodity price</a:t>
            </a:r>
          </a:p>
          <a:p>
            <a:pPr marL="179388" indent="-179388"/>
            <a:r>
              <a:rPr lang="en-CA" sz="1000" dirty="0"/>
              <a:t>Media attention</a:t>
            </a:r>
            <a:endParaRPr lang="en-US" sz="1000" dirty="0"/>
          </a:p>
        </p:txBody>
      </p:sp>
      <p:sp>
        <p:nvSpPr>
          <p:cNvPr id="11" name="Subtitle 2"/>
          <p:cNvSpPr txBox="1">
            <a:spLocks/>
          </p:cNvSpPr>
          <p:nvPr/>
        </p:nvSpPr>
        <p:spPr>
          <a:xfrm>
            <a:off x="4928585" y="5782774"/>
            <a:ext cx="1711523" cy="7374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 </a:t>
            </a:r>
            <a:r>
              <a:rPr lang="en-CA" sz="1000" dirty="0">
                <a:solidFill>
                  <a:srgbClr val="FFE06E"/>
                </a:solidFill>
              </a:rPr>
              <a:t>How can we test the power of our model to predict outcomes? </a:t>
            </a:r>
            <a:r>
              <a:rPr lang="en-CA" sz="1000" dirty="0"/>
              <a:t>Test against others’ models.</a:t>
            </a:r>
            <a:endParaRPr lang="en-US" sz="1000" dirty="0"/>
          </a:p>
        </p:txBody>
      </p:sp>
      <p:sp>
        <p:nvSpPr>
          <p:cNvPr id="12" name="Subtitle 2"/>
          <p:cNvSpPr txBox="1">
            <a:spLocks/>
          </p:cNvSpPr>
          <p:nvPr/>
        </p:nvSpPr>
        <p:spPr>
          <a:xfrm>
            <a:off x="436563" y="1944483"/>
            <a:ext cx="2361116" cy="12308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Determining industry key words </a:t>
            </a:r>
            <a:br>
              <a:rPr lang="en-CA" sz="1000" dirty="0"/>
            </a:br>
            <a:r>
              <a:rPr lang="en-CA" sz="1000" dirty="0"/>
              <a:t>and key topics or conversations:</a:t>
            </a:r>
          </a:p>
          <a:p>
            <a:pPr marL="0" indent="0" algn="ctr">
              <a:buNone/>
            </a:pPr>
            <a:r>
              <a:rPr lang="en-CA" sz="1000" dirty="0">
                <a:solidFill>
                  <a:srgbClr val="FFE06E"/>
                </a:solidFill>
              </a:rPr>
              <a:t>What are people talking about?</a:t>
            </a:r>
          </a:p>
          <a:p>
            <a:pPr marL="0" indent="0" algn="ctr">
              <a:buNone/>
            </a:pPr>
            <a:r>
              <a:rPr lang="en-CA" sz="1000" dirty="0"/>
              <a:t>Analyze measures of emotionality:</a:t>
            </a:r>
          </a:p>
          <a:p>
            <a:pPr marL="0" indent="0" algn="ctr">
              <a:buNone/>
            </a:pPr>
            <a:r>
              <a:rPr lang="en-CA" sz="1000" dirty="0">
                <a:solidFill>
                  <a:srgbClr val="FFE06E"/>
                </a:solidFill>
              </a:rPr>
              <a:t>How do they feel about your </a:t>
            </a:r>
            <a:br>
              <a:rPr lang="en-CA" sz="1000" dirty="0">
                <a:solidFill>
                  <a:srgbClr val="FFE06E"/>
                </a:solidFill>
              </a:rPr>
            </a:br>
            <a:r>
              <a:rPr lang="en-CA" sz="1000" dirty="0">
                <a:solidFill>
                  <a:srgbClr val="FFE06E"/>
                </a:solidFill>
              </a:rPr>
              <a:t>industries/issues?</a:t>
            </a:r>
            <a:endParaRPr lang="en-US" sz="1000" dirty="0">
              <a:solidFill>
                <a:srgbClr val="FFE06E"/>
              </a:solidFill>
            </a:endParaRPr>
          </a:p>
        </p:txBody>
      </p:sp>
      <p:sp>
        <p:nvSpPr>
          <p:cNvPr id="13" name="Subtitle 2"/>
          <p:cNvSpPr txBox="1">
            <a:spLocks/>
          </p:cNvSpPr>
          <p:nvPr/>
        </p:nvSpPr>
        <p:spPr>
          <a:xfrm>
            <a:off x="4357608" y="2129662"/>
            <a:ext cx="1339846" cy="9274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 Developing the corpora of texts:</a:t>
            </a:r>
          </a:p>
          <a:p>
            <a:pPr marL="0" indent="0" algn="r">
              <a:buNone/>
            </a:pPr>
            <a:r>
              <a:rPr lang="en-CA" sz="1000" dirty="0">
                <a:solidFill>
                  <a:srgbClr val="FFE06E"/>
                </a:solidFill>
              </a:rPr>
              <a:t>Where are the conversations of interest?</a:t>
            </a:r>
            <a:endParaRPr lang="en-US" sz="1000" dirty="0">
              <a:solidFill>
                <a:srgbClr val="FFE06E"/>
              </a:solidFill>
            </a:endParaRPr>
          </a:p>
        </p:txBody>
      </p:sp>
      <p:sp>
        <p:nvSpPr>
          <p:cNvPr id="14" name="Subtitle 2"/>
          <p:cNvSpPr txBox="1">
            <a:spLocks/>
          </p:cNvSpPr>
          <p:nvPr/>
        </p:nvSpPr>
        <p:spPr>
          <a:xfrm>
            <a:off x="5949673" y="1549995"/>
            <a:ext cx="2853067" cy="1963954"/>
          </a:xfrm>
          <a:prstGeom prst="rect">
            <a:avLst/>
          </a:prstGeom>
          <a:ln w="3175" cmpd="sng">
            <a:solidFill>
              <a:srgbClr val="FFE06E"/>
            </a:solidFill>
            <a:prstDash val="sysDash"/>
          </a:ln>
        </p:spPr>
        <p:txBody>
          <a:bodyPr vert="horz" wrap="square" lIns="180000" tIns="180000" rIns="180000" bIns="180000" rtlCol="0" anchor="ctr" anchorCtr="0">
            <a:sp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1000" dirty="0">
                <a:solidFill>
                  <a:srgbClr val="FFE06E"/>
                </a:solidFill>
                <a:ea typeface="Calibri"/>
                <a:sym typeface="Calibri"/>
              </a:rPr>
              <a:t>471,000</a:t>
            </a:r>
            <a:r>
              <a:rPr lang="en-CA" sz="1000" b="1" dirty="0">
                <a:ea typeface="Calibri"/>
                <a:sym typeface="Calibri"/>
              </a:rPr>
              <a:t> </a:t>
            </a:r>
            <a:r>
              <a:rPr lang="en-CA" sz="1000" dirty="0">
                <a:ea typeface="Calibri"/>
                <a:sym typeface="Calibri"/>
              </a:rPr>
              <a:t>article (441.6 million word) corpus of newspapers articles published 1989 – 2015</a:t>
            </a:r>
          </a:p>
          <a:p>
            <a:pPr marL="0" indent="0">
              <a:buNone/>
            </a:pPr>
            <a:endParaRPr lang="en-CA" sz="1000" dirty="0">
              <a:latin typeface="Calibri"/>
              <a:sym typeface="Calibri"/>
            </a:endParaRPr>
          </a:p>
          <a:p>
            <a:pPr marL="0" indent="0">
              <a:buNone/>
            </a:pPr>
            <a:r>
              <a:rPr lang="en-US" sz="1000" dirty="0"/>
              <a:t>Oil &amp; Gas: 130,198 (100 / </a:t>
            </a:r>
            <a:r>
              <a:rPr lang="en-US" sz="1000" dirty="0" err="1"/>
              <a:t>wk</a:t>
            </a:r>
            <a:r>
              <a:rPr lang="en-US" sz="1000" dirty="0"/>
              <a:t>)</a:t>
            </a:r>
          </a:p>
          <a:p>
            <a:pPr marL="0" indent="0">
              <a:buNone/>
            </a:pPr>
            <a:r>
              <a:rPr lang="en-US" sz="1000" dirty="0"/>
              <a:t>Mining: 83,061 (64 / </a:t>
            </a:r>
            <a:r>
              <a:rPr lang="en-US" sz="1000" dirty="0" err="1"/>
              <a:t>wk</a:t>
            </a:r>
            <a:r>
              <a:rPr lang="en-US" sz="1000" dirty="0"/>
              <a:t>)</a:t>
            </a:r>
          </a:p>
          <a:p>
            <a:pPr marL="0" indent="0">
              <a:buNone/>
            </a:pPr>
            <a:r>
              <a:rPr lang="en-US" sz="1000" dirty="0"/>
              <a:t>Electricity: 25,168 (20 / </a:t>
            </a:r>
            <a:r>
              <a:rPr lang="en-US" sz="1000" dirty="0" err="1"/>
              <a:t>wk</a:t>
            </a:r>
            <a:r>
              <a:rPr lang="en-US" sz="1000" dirty="0"/>
              <a:t>)</a:t>
            </a:r>
          </a:p>
          <a:p>
            <a:pPr marL="0" indent="0">
              <a:buNone/>
            </a:pPr>
            <a:r>
              <a:rPr lang="en-US" sz="1000" dirty="0"/>
              <a:t>Forestry: 18,844 (15 / </a:t>
            </a:r>
            <a:r>
              <a:rPr lang="en-US" sz="1000" dirty="0" err="1"/>
              <a:t>wk</a:t>
            </a:r>
            <a:r>
              <a:rPr lang="en-US" sz="1000" dirty="0"/>
              <a:t>)</a:t>
            </a:r>
          </a:p>
          <a:p>
            <a:pPr marL="0" indent="0">
              <a:buNone/>
            </a:pPr>
            <a:r>
              <a:rPr lang="en-US" sz="1000" dirty="0"/>
              <a:t>Rail: 11,086 (9 / </a:t>
            </a:r>
            <a:r>
              <a:rPr lang="en-US" sz="1000" dirty="0" err="1"/>
              <a:t>wk</a:t>
            </a:r>
            <a:r>
              <a:rPr lang="en-US" sz="1000" dirty="0"/>
              <a:t>)</a:t>
            </a:r>
          </a:p>
          <a:p>
            <a:pPr marL="0" indent="0">
              <a:buNone/>
            </a:pPr>
            <a:r>
              <a:rPr lang="en-US" sz="1000" dirty="0"/>
              <a:t>Pipelines: 8,085 (6 / </a:t>
            </a:r>
            <a:r>
              <a:rPr lang="en-US" sz="1000" dirty="0" err="1"/>
              <a:t>wk</a:t>
            </a:r>
            <a:r>
              <a:rPr lang="en-US" sz="1000" dirty="0"/>
              <a:t>)</a:t>
            </a:r>
          </a:p>
        </p:txBody>
      </p:sp>
    </p:spTree>
    <p:extLst>
      <p:ext uri="{BB962C8B-B14F-4D97-AF65-F5344CB8AC3E}">
        <p14:creationId xmlns:p14="http://schemas.microsoft.com/office/powerpoint/2010/main" val="70316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78" y="153418"/>
            <a:ext cx="8920976" cy="1014269"/>
          </a:xfrm>
        </p:spPr>
        <p:txBody>
          <a:bodyPr>
            <a:noAutofit/>
          </a:bodyPr>
          <a:lstStyle/>
          <a:p>
            <a:r>
              <a:rPr lang="en-CA" sz="3200" dirty="0"/>
              <a:t>Articles about oil industry use more alarming language</a:t>
            </a:r>
            <a:br>
              <a:rPr lang="en-CA" sz="1200" dirty="0"/>
            </a:br>
            <a:endParaRPr lang="en-US" sz="1200" dirty="0">
              <a:latin typeface="DIN-Light"/>
              <a:cs typeface="DIN-Light"/>
            </a:endParaRPr>
          </a:p>
        </p:txBody>
      </p:sp>
      <p:sp>
        <p:nvSpPr>
          <p:cNvPr id="4" name="Rectangle 3"/>
          <p:cNvSpPr/>
          <p:nvPr/>
        </p:nvSpPr>
        <p:spPr>
          <a:xfrm>
            <a:off x="937798" y="5992568"/>
            <a:ext cx="7632848" cy="584776"/>
          </a:xfrm>
          <a:prstGeom prst="rect">
            <a:avLst/>
          </a:prstGeom>
        </p:spPr>
        <p:txBody>
          <a:bodyPr wrap="square">
            <a:spAutoFit/>
          </a:bodyPr>
          <a:lstStyle/>
          <a:p>
            <a:pPr algn="ctr"/>
            <a:r>
              <a:rPr lang="en-CA" sz="1600" dirty="0">
                <a:solidFill>
                  <a:srgbClr val="EEEDEA"/>
                </a:solidFill>
                <a:latin typeface="DIN-Light"/>
                <a:cs typeface="DIN-Light"/>
              </a:rPr>
              <a:t>Relationship between Alarm Index and five Alberta resource industry sectors: </a:t>
            </a:r>
            <a:r>
              <a:rPr lang="en-CA" sz="1600" dirty="0">
                <a:solidFill>
                  <a:srgbClr val="FF9900"/>
                </a:solidFill>
                <a:latin typeface="DIN-Light"/>
                <a:cs typeface="DIN-Light"/>
              </a:rPr>
              <a:t>natural gas</a:t>
            </a:r>
            <a:r>
              <a:rPr lang="en-CA" sz="1600" dirty="0">
                <a:solidFill>
                  <a:srgbClr val="EEEDEA"/>
                </a:solidFill>
                <a:latin typeface="DIN-Light"/>
                <a:cs typeface="DIN-Light"/>
              </a:rPr>
              <a:t>,</a:t>
            </a:r>
            <a:r>
              <a:rPr lang="en-CA" sz="1600" dirty="0">
                <a:solidFill>
                  <a:srgbClr val="808080"/>
                </a:solidFill>
                <a:latin typeface="DIN-Light"/>
                <a:cs typeface="DIN-Light"/>
              </a:rPr>
              <a:t> </a:t>
            </a:r>
            <a:r>
              <a:rPr lang="en-CA" sz="1600" b="1" dirty="0">
                <a:solidFill>
                  <a:srgbClr val="00B050"/>
                </a:solidFill>
                <a:latin typeface="DIN-Light"/>
                <a:cs typeface="DIN-Light"/>
              </a:rPr>
              <a:t>forestry</a:t>
            </a:r>
            <a:r>
              <a:rPr lang="en-CA" sz="1600" dirty="0">
                <a:solidFill>
                  <a:srgbClr val="EEEDEA"/>
                </a:solidFill>
                <a:latin typeface="DIN-Light"/>
                <a:cs typeface="DIN-Light"/>
              </a:rPr>
              <a:t>,</a:t>
            </a:r>
            <a:r>
              <a:rPr lang="en-CA" sz="1600" dirty="0">
                <a:latin typeface="DIN-Light"/>
                <a:cs typeface="DIN-Light"/>
              </a:rPr>
              <a:t> </a:t>
            </a:r>
            <a:r>
              <a:rPr lang="en-CA" sz="1600" b="1" dirty="0">
                <a:solidFill>
                  <a:srgbClr val="0066FF"/>
                </a:solidFill>
                <a:latin typeface="DIN-Light"/>
                <a:cs typeface="DIN-Light"/>
              </a:rPr>
              <a:t>mining</a:t>
            </a:r>
            <a:r>
              <a:rPr lang="en-CA" sz="1600" dirty="0">
                <a:solidFill>
                  <a:srgbClr val="EEEDEA"/>
                </a:solidFill>
                <a:latin typeface="DIN-Light"/>
                <a:cs typeface="DIN-Light"/>
              </a:rPr>
              <a:t>,</a:t>
            </a:r>
            <a:r>
              <a:rPr lang="en-CA" sz="1600" b="1" dirty="0">
                <a:latin typeface="DIN-Light"/>
                <a:cs typeface="DIN-Light"/>
              </a:rPr>
              <a:t> </a:t>
            </a:r>
            <a:r>
              <a:rPr lang="en-CA" sz="1600" b="1" dirty="0">
                <a:solidFill>
                  <a:srgbClr val="996633"/>
                </a:solidFill>
                <a:latin typeface="DIN-Light"/>
                <a:cs typeface="DIN-Light"/>
              </a:rPr>
              <a:t>electricity</a:t>
            </a:r>
            <a:r>
              <a:rPr lang="en-CA" sz="1600" u="sng" dirty="0">
                <a:solidFill>
                  <a:srgbClr val="EEEDEA"/>
                </a:solidFill>
                <a:latin typeface="DIN-Light"/>
                <a:cs typeface="DIN-Light"/>
              </a:rPr>
              <a:t>,</a:t>
            </a:r>
            <a:r>
              <a:rPr lang="en-CA" sz="1600" b="1" u="sng" dirty="0">
                <a:solidFill>
                  <a:srgbClr val="CC9900"/>
                </a:solidFill>
                <a:latin typeface="DIN-Light"/>
                <a:cs typeface="DIN-Light"/>
              </a:rPr>
              <a:t> </a:t>
            </a:r>
            <a:r>
              <a:rPr lang="en-CA" sz="1600" b="1" dirty="0">
                <a:solidFill>
                  <a:schemeClr val="tx1"/>
                </a:solidFill>
                <a:highlight>
                  <a:srgbClr val="EEEDEA"/>
                </a:highlight>
                <a:latin typeface="DIN-Light"/>
                <a:cs typeface="DIN-Light"/>
              </a:rPr>
              <a:t>oil</a:t>
            </a:r>
            <a:r>
              <a:rPr lang="en-CA" sz="1600" dirty="0">
                <a:solidFill>
                  <a:srgbClr val="EEEDEA"/>
                </a:solidFill>
                <a:latin typeface="DIN-Light"/>
                <a:cs typeface="DIN-Light"/>
              </a:rPr>
              <a:t>,</a:t>
            </a:r>
            <a:r>
              <a:rPr lang="en-CA" sz="1600" b="1" dirty="0">
                <a:solidFill>
                  <a:schemeClr val="tx1"/>
                </a:solidFill>
                <a:latin typeface="DIN-Light"/>
                <a:cs typeface="DIN-Light"/>
              </a:rPr>
              <a:t> </a:t>
            </a:r>
            <a:r>
              <a:rPr lang="en-CA" sz="1600" b="1" dirty="0">
                <a:solidFill>
                  <a:srgbClr val="FFFF00"/>
                </a:solidFill>
                <a:effectLst>
                  <a:outerShdw blurRad="38100" dist="38100" dir="2700000" algn="tl">
                    <a:srgbClr val="000000">
                      <a:alpha val="43137"/>
                    </a:srgbClr>
                  </a:outerShdw>
                </a:effectLst>
                <a:latin typeface="DIN-Light"/>
                <a:cs typeface="DIN-Light"/>
              </a:rPr>
              <a:t>pipelines</a:t>
            </a:r>
            <a:r>
              <a:rPr lang="en-CA" sz="1600" dirty="0">
                <a:solidFill>
                  <a:srgbClr val="EEEDEA"/>
                </a:solidFill>
                <a:latin typeface="DIN-Light"/>
                <a:cs typeface="DIN-Light"/>
              </a:rPr>
              <a:t>, and</a:t>
            </a:r>
            <a:r>
              <a:rPr lang="en-CA" sz="1600" dirty="0">
                <a:solidFill>
                  <a:srgbClr val="808080"/>
                </a:solidFill>
                <a:latin typeface="DIN-Light"/>
                <a:cs typeface="DIN-Light"/>
              </a:rPr>
              <a:t> </a:t>
            </a:r>
            <a:r>
              <a:rPr lang="en-CA" sz="1600" b="1" dirty="0">
                <a:solidFill>
                  <a:srgbClr val="6600FF"/>
                </a:solidFill>
                <a:latin typeface="DIN-Light"/>
                <a:cs typeface="DIN-Light"/>
              </a:rPr>
              <a:t>rail</a:t>
            </a:r>
            <a:r>
              <a:rPr lang="en-CA" sz="1600" dirty="0">
                <a:solidFill>
                  <a:srgbClr val="EEEDEA"/>
                </a:solidFill>
                <a:latin typeface="DIN-Light"/>
                <a:cs typeface="DIN-Light"/>
              </a:rPr>
              <a:t>.</a:t>
            </a:r>
            <a:endParaRPr lang="en-US" sz="1600" dirty="0">
              <a:solidFill>
                <a:srgbClr val="EEEDEA"/>
              </a:solidFill>
              <a:latin typeface="DIN-Light"/>
              <a:cs typeface="DIN-Light"/>
            </a:endParaRPr>
          </a:p>
        </p:txBody>
      </p:sp>
      <p:grpSp>
        <p:nvGrpSpPr>
          <p:cNvPr id="18" name="Group 17"/>
          <p:cNvGrpSpPr/>
          <p:nvPr/>
        </p:nvGrpSpPr>
        <p:grpSpPr>
          <a:xfrm>
            <a:off x="622244" y="1437489"/>
            <a:ext cx="6021532" cy="4555079"/>
            <a:chOff x="424231" y="988704"/>
            <a:chExt cx="6706001" cy="5072857"/>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83" t="5320" r="3846" b="6374"/>
            <a:stretch/>
          </p:blipFill>
          <p:spPr bwMode="auto">
            <a:xfrm>
              <a:off x="2263092" y="988704"/>
              <a:ext cx="4867140" cy="440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1516828" y="1042419"/>
              <a:ext cx="746264" cy="2568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3</a:t>
              </a:r>
              <a:endParaRPr lang="en-US" sz="1000" dirty="0">
                <a:solidFill>
                  <a:srgbClr val="FFE06E"/>
                </a:solidFill>
              </a:endParaRPr>
            </a:p>
          </p:txBody>
        </p:sp>
        <p:sp>
          <p:nvSpPr>
            <p:cNvPr id="7" name="Subtitle 2"/>
            <p:cNvSpPr txBox="1">
              <a:spLocks/>
            </p:cNvSpPr>
            <p:nvPr/>
          </p:nvSpPr>
          <p:spPr>
            <a:xfrm>
              <a:off x="1516828" y="2254623"/>
              <a:ext cx="746264" cy="2568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2</a:t>
              </a:r>
              <a:endParaRPr lang="en-US" sz="1000" dirty="0">
                <a:solidFill>
                  <a:srgbClr val="FFE06E"/>
                </a:solidFill>
              </a:endParaRPr>
            </a:p>
          </p:txBody>
        </p:sp>
        <p:sp>
          <p:nvSpPr>
            <p:cNvPr id="8" name="Subtitle 2"/>
            <p:cNvSpPr txBox="1">
              <a:spLocks/>
            </p:cNvSpPr>
            <p:nvPr/>
          </p:nvSpPr>
          <p:spPr>
            <a:xfrm>
              <a:off x="1516828" y="3457541"/>
              <a:ext cx="746264" cy="2568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1</a:t>
              </a:r>
              <a:endParaRPr lang="en-US" sz="1000" dirty="0">
                <a:solidFill>
                  <a:srgbClr val="FFE06E"/>
                </a:solidFill>
              </a:endParaRPr>
            </a:p>
          </p:txBody>
        </p:sp>
        <p:sp>
          <p:nvSpPr>
            <p:cNvPr id="9" name="Subtitle 2"/>
            <p:cNvSpPr txBox="1">
              <a:spLocks/>
            </p:cNvSpPr>
            <p:nvPr/>
          </p:nvSpPr>
          <p:spPr>
            <a:xfrm>
              <a:off x="1516828" y="4658746"/>
              <a:ext cx="746264" cy="2568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0</a:t>
              </a:r>
              <a:endParaRPr lang="en-US" sz="1000" dirty="0">
                <a:solidFill>
                  <a:srgbClr val="FFE06E"/>
                </a:solidFill>
              </a:endParaRPr>
            </a:p>
          </p:txBody>
        </p:sp>
        <p:sp>
          <p:nvSpPr>
            <p:cNvPr id="12" name="Subtitle 2"/>
            <p:cNvSpPr txBox="1">
              <a:spLocks/>
            </p:cNvSpPr>
            <p:nvPr/>
          </p:nvSpPr>
          <p:spPr>
            <a:xfrm>
              <a:off x="424231" y="2736252"/>
              <a:ext cx="1408595" cy="5365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Average frequency of word per article</a:t>
              </a:r>
              <a:endParaRPr lang="en-US" sz="1000" dirty="0">
                <a:solidFill>
                  <a:srgbClr val="FFE06E"/>
                </a:solidFill>
              </a:endParaRPr>
            </a:p>
          </p:txBody>
        </p:sp>
        <p:sp>
          <p:nvSpPr>
            <p:cNvPr id="13" name="Subtitle 2"/>
            <p:cNvSpPr txBox="1">
              <a:spLocks/>
            </p:cNvSpPr>
            <p:nvPr/>
          </p:nvSpPr>
          <p:spPr>
            <a:xfrm>
              <a:off x="2263092" y="5734200"/>
              <a:ext cx="4867140" cy="32736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Alarm index</a:t>
              </a:r>
              <a:endParaRPr lang="en-US" sz="1000" dirty="0">
                <a:solidFill>
                  <a:srgbClr val="FFE06E"/>
                </a:solidFill>
              </a:endParaRPr>
            </a:p>
          </p:txBody>
        </p:sp>
        <p:sp>
          <p:nvSpPr>
            <p:cNvPr id="14" name="Subtitle 2"/>
            <p:cNvSpPr txBox="1">
              <a:spLocks/>
            </p:cNvSpPr>
            <p:nvPr/>
          </p:nvSpPr>
          <p:spPr>
            <a:xfrm>
              <a:off x="2165064" y="5407807"/>
              <a:ext cx="533169" cy="2568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0.00</a:t>
              </a:r>
              <a:endParaRPr lang="en-US" sz="1000" dirty="0">
                <a:solidFill>
                  <a:srgbClr val="FFE06E"/>
                </a:solidFill>
              </a:endParaRPr>
            </a:p>
          </p:txBody>
        </p:sp>
        <p:sp>
          <p:nvSpPr>
            <p:cNvPr id="15" name="Subtitle 2"/>
            <p:cNvSpPr txBox="1">
              <a:spLocks/>
            </p:cNvSpPr>
            <p:nvPr/>
          </p:nvSpPr>
          <p:spPr>
            <a:xfrm>
              <a:off x="3386034" y="5407807"/>
              <a:ext cx="533169" cy="2568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0.03</a:t>
              </a:r>
              <a:endParaRPr lang="en-US" sz="1000" dirty="0">
                <a:solidFill>
                  <a:srgbClr val="FFE06E"/>
                </a:solidFill>
              </a:endParaRPr>
            </a:p>
          </p:txBody>
        </p:sp>
        <p:sp>
          <p:nvSpPr>
            <p:cNvPr id="16" name="Subtitle 2"/>
            <p:cNvSpPr txBox="1">
              <a:spLocks/>
            </p:cNvSpPr>
            <p:nvPr/>
          </p:nvSpPr>
          <p:spPr>
            <a:xfrm>
              <a:off x="4585507" y="5407807"/>
              <a:ext cx="533169" cy="2568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0.06</a:t>
              </a:r>
              <a:endParaRPr lang="en-US" sz="1000" dirty="0">
                <a:solidFill>
                  <a:srgbClr val="FFE06E"/>
                </a:solidFill>
              </a:endParaRPr>
            </a:p>
          </p:txBody>
        </p:sp>
        <p:sp>
          <p:nvSpPr>
            <p:cNvPr id="17" name="Subtitle 2"/>
            <p:cNvSpPr txBox="1">
              <a:spLocks/>
            </p:cNvSpPr>
            <p:nvPr/>
          </p:nvSpPr>
          <p:spPr>
            <a:xfrm>
              <a:off x="5839004" y="5407807"/>
              <a:ext cx="533169" cy="2568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0.08</a:t>
              </a:r>
              <a:endParaRPr lang="en-US" sz="1000" dirty="0">
                <a:solidFill>
                  <a:srgbClr val="FFE06E"/>
                </a:solidFill>
              </a:endParaRPr>
            </a:p>
          </p:txBody>
        </p:sp>
      </p:grpSp>
    </p:spTree>
    <p:extLst>
      <p:ext uri="{BB962C8B-B14F-4D97-AF65-F5344CB8AC3E}">
        <p14:creationId xmlns:p14="http://schemas.microsoft.com/office/powerpoint/2010/main" val="719834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273906" y="6042555"/>
            <a:ext cx="905172" cy="2306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3418"/>
            <a:ext cx="8229600" cy="1014269"/>
          </a:xfrm>
        </p:spPr>
        <p:txBody>
          <a:bodyPr>
            <a:noAutofit/>
          </a:bodyPr>
          <a:lstStyle/>
          <a:p>
            <a:r>
              <a:rPr lang="en-CA" sz="3200" dirty="0"/>
              <a:t>‘Tar sands’ label is more alarming than ‘oil sands’</a:t>
            </a:r>
            <a:endParaRPr lang="en-US" sz="1200" dirty="0">
              <a:latin typeface="DIN-Light"/>
              <a:cs typeface="DIN-Light"/>
            </a:endParaRPr>
          </a:p>
        </p:txBody>
      </p:sp>
      <p:sp>
        <p:nvSpPr>
          <p:cNvPr id="4" name="Rectangle 3"/>
          <p:cNvSpPr/>
          <p:nvPr/>
        </p:nvSpPr>
        <p:spPr>
          <a:xfrm>
            <a:off x="882042" y="5959723"/>
            <a:ext cx="7632848" cy="830997"/>
          </a:xfrm>
          <a:prstGeom prst="rect">
            <a:avLst/>
          </a:prstGeom>
        </p:spPr>
        <p:txBody>
          <a:bodyPr wrap="square">
            <a:spAutoFit/>
          </a:bodyPr>
          <a:lstStyle/>
          <a:p>
            <a:pPr marL="152400" lvl="0" algn="ctr">
              <a:buClr>
                <a:srgbClr val="AA9C8F"/>
              </a:buClr>
              <a:buSzPct val="100000"/>
            </a:pPr>
            <a:r>
              <a:rPr lang="en-US" sz="1600" dirty="0">
                <a:solidFill>
                  <a:srgbClr val="EEEDEA"/>
                </a:solidFill>
                <a:latin typeface="DIN-Light"/>
                <a:ea typeface="Calibri"/>
                <a:cs typeface="DIN-Light"/>
                <a:sym typeface="Calibri"/>
                <a:rtl val="0"/>
              </a:rPr>
              <a:t>Articles that mention </a:t>
            </a:r>
            <a:r>
              <a:rPr lang="en-US" sz="1600" b="1" dirty="0">
                <a:solidFill>
                  <a:srgbClr val="000000"/>
                </a:solidFill>
                <a:latin typeface="DIN-Light"/>
                <a:ea typeface="Calibri"/>
                <a:cs typeface="DIN-Light"/>
                <a:sym typeface="Calibri"/>
                <a:rtl val="0"/>
              </a:rPr>
              <a:t>tar sands</a:t>
            </a:r>
            <a:r>
              <a:rPr lang="en-US" sz="1600" b="1" dirty="0">
                <a:solidFill>
                  <a:srgbClr val="808080"/>
                </a:solidFill>
                <a:latin typeface="DIN-Light"/>
                <a:ea typeface="Calibri"/>
                <a:cs typeface="DIN-Light"/>
                <a:sym typeface="Calibri"/>
                <a:rtl val="0"/>
              </a:rPr>
              <a:t> </a:t>
            </a:r>
            <a:r>
              <a:rPr lang="en-US" sz="1600" dirty="0">
                <a:solidFill>
                  <a:srgbClr val="EEEDEA"/>
                </a:solidFill>
                <a:latin typeface="DIN-Light"/>
                <a:ea typeface="Calibri"/>
                <a:cs typeface="DIN-Light"/>
                <a:sym typeface="Calibri"/>
                <a:rtl val="0"/>
              </a:rPr>
              <a:t>consistently use more </a:t>
            </a:r>
            <a:br>
              <a:rPr lang="en-US" sz="1600" dirty="0">
                <a:solidFill>
                  <a:srgbClr val="EEEDEA"/>
                </a:solidFill>
                <a:latin typeface="DIN-Light"/>
                <a:ea typeface="Calibri"/>
                <a:cs typeface="DIN-Light"/>
                <a:sym typeface="Calibri"/>
                <a:rtl val="0"/>
              </a:rPr>
            </a:br>
            <a:r>
              <a:rPr lang="en-US" sz="1600" dirty="0">
                <a:solidFill>
                  <a:srgbClr val="EEEDEA"/>
                </a:solidFill>
                <a:latin typeface="DIN-Light"/>
                <a:ea typeface="Calibri"/>
                <a:cs typeface="DIN-Light"/>
                <a:sym typeface="Calibri"/>
                <a:rtl val="0"/>
              </a:rPr>
              <a:t>alarming language than articles containing </a:t>
            </a:r>
            <a:r>
              <a:rPr lang="en-US" sz="1600" b="1" dirty="0">
                <a:solidFill>
                  <a:srgbClr val="0066FF"/>
                </a:solidFill>
                <a:latin typeface="DIN-Light"/>
                <a:ea typeface="Calibri"/>
                <a:cs typeface="DIN-Light"/>
                <a:sym typeface="Calibri"/>
                <a:rtl val="0"/>
              </a:rPr>
              <a:t>oil sands</a:t>
            </a:r>
          </a:p>
          <a:p>
            <a:pPr marL="342900" lvl="0" indent="-190500" algn="ctr">
              <a:buClr>
                <a:srgbClr val="AA9C8F"/>
              </a:buClr>
            </a:pPr>
            <a:endParaRPr lang="en-US" sz="1600" dirty="0">
              <a:solidFill>
                <a:srgbClr val="000000"/>
              </a:solidFill>
              <a:latin typeface="DIN-Light"/>
              <a:ea typeface="Calibri"/>
              <a:cs typeface="DIN-Light"/>
              <a:sym typeface="Calibri"/>
              <a:rtl val="0"/>
            </a:endParaRPr>
          </a:p>
        </p:txBody>
      </p:sp>
      <p:grpSp>
        <p:nvGrpSpPr>
          <p:cNvPr id="3" name="Group 2"/>
          <p:cNvGrpSpPr/>
          <p:nvPr/>
        </p:nvGrpSpPr>
        <p:grpSpPr>
          <a:xfrm>
            <a:off x="504753" y="1256927"/>
            <a:ext cx="6934232" cy="4538865"/>
            <a:chOff x="1484800" y="830765"/>
            <a:chExt cx="6934232" cy="4538865"/>
          </a:xfrm>
        </p:grpSpPr>
        <p:sp>
          <p:nvSpPr>
            <p:cNvPr id="6" name="Subtitle 2"/>
            <p:cNvSpPr txBox="1">
              <a:spLocks/>
            </p:cNvSpPr>
            <p:nvPr/>
          </p:nvSpPr>
          <p:spPr>
            <a:xfrm>
              <a:off x="2347363" y="830765"/>
              <a:ext cx="670094"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0.08</a:t>
              </a:r>
              <a:endParaRPr lang="en-US" sz="1000" dirty="0">
                <a:solidFill>
                  <a:srgbClr val="FFE06E"/>
                </a:solidFill>
              </a:endParaRPr>
            </a:p>
          </p:txBody>
        </p:sp>
        <p:sp>
          <p:nvSpPr>
            <p:cNvPr id="7" name="Subtitle 2"/>
            <p:cNvSpPr txBox="1">
              <a:spLocks/>
            </p:cNvSpPr>
            <p:nvPr/>
          </p:nvSpPr>
          <p:spPr>
            <a:xfrm>
              <a:off x="2329095" y="1958062"/>
              <a:ext cx="670094"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0.06</a:t>
              </a:r>
              <a:endParaRPr lang="en-US" sz="1000" dirty="0">
                <a:solidFill>
                  <a:srgbClr val="FFE06E"/>
                </a:solidFill>
              </a:endParaRPr>
            </a:p>
          </p:txBody>
        </p:sp>
        <p:sp>
          <p:nvSpPr>
            <p:cNvPr id="8" name="Subtitle 2"/>
            <p:cNvSpPr txBox="1">
              <a:spLocks/>
            </p:cNvSpPr>
            <p:nvPr/>
          </p:nvSpPr>
          <p:spPr>
            <a:xfrm>
              <a:off x="2329095" y="3199642"/>
              <a:ext cx="670094"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0.04</a:t>
              </a:r>
              <a:endParaRPr lang="en-US" sz="1000" dirty="0">
                <a:solidFill>
                  <a:srgbClr val="FFE06E"/>
                </a:solidFill>
              </a:endParaRPr>
            </a:p>
          </p:txBody>
        </p:sp>
        <p:sp>
          <p:nvSpPr>
            <p:cNvPr id="12" name="Subtitle 2"/>
            <p:cNvSpPr txBox="1">
              <a:spLocks/>
            </p:cNvSpPr>
            <p:nvPr/>
          </p:nvSpPr>
          <p:spPr>
            <a:xfrm>
              <a:off x="1484800" y="2428653"/>
              <a:ext cx="1264822" cy="3283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Alarm index</a:t>
              </a:r>
              <a:endParaRPr lang="en-US" sz="1000" dirty="0">
                <a:solidFill>
                  <a:srgbClr val="FFE06E"/>
                </a:solidFill>
              </a:endParaRPr>
            </a:p>
          </p:txBody>
        </p:sp>
        <p:sp>
          <p:nvSpPr>
            <p:cNvPr id="13" name="Subtitle 2"/>
            <p:cNvSpPr txBox="1">
              <a:spLocks/>
            </p:cNvSpPr>
            <p:nvPr/>
          </p:nvSpPr>
          <p:spPr>
            <a:xfrm>
              <a:off x="2999189" y="5005773"/>
              <a:ext cx="5175220" cy="3638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Date</a:t>
              </a:r>
              <a:endParaRPr lang="en-US" sz="1000" dirty="0">
                <a:solidFill>
                  <a:srgbClr val="FFE06E"/>
                </a:solidFill>
              </a:endParaRPr>
            </a:p>
          </p:txBody>
        </p:sp>
        <p:sp>
          <p:nvSpPr>
            <p:cNvPr id="14" name="Subtitle 2"/>
            <p:cNvSpPr txBox="1">
              <a:spLocks/>
            </p:cNvSpPr>
            <p:nvPr/>
          </p:nvSpPr>
          <p:spPr>
            <a:xfrm>
              <a:off x="3207250" y="4662204"/>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1990</a:t>
              </a:r>
              <a:endParaRPr lang="en-US" sz="1000" dirty="0">
                <a:solidFill>
                  <a:srgbClr val="FFE06E"/>
                </a:solidFill>
              </a:endParaRPr>
            </a:p>
          </p:txBody>
        </p:sp>
        <p:sp>
          <p:nvSpPr>
            <p:cNvPr id="15" name="Subtitle 2"/>
            <p:cNvSpPr txBox="1">
              <a:spLocks/>
            </p:cNvSpPr>
            <p:nvPr/>
          </p:nvSpPr>
          <p:spPr>
            <a:xfrm>
              <a:off x="4133825" y="4662204"/>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1995</a:t>
              </a:r>
              <a:endParaRPr lang="en-US" sz="1000" dirty="0">
                <a:solidFill>
                  <a:srgbClr val="FFE06E"/>
                </a:solidFill>
              </a:endParaRPr>
            </a:p>
          </p:txBody>
        </p:sp>
        <p:sp>
          <p:nvSpPr>
            <p:cNvPr id="16" name="Subtitle 2"/>
            <p:cNvSpPr txBox="1">
              <a:spLocks/>
            </p:cNvSpPr>
            <p:nvPr/>
          </p:nvSpPr>
          <p:spPr>
            <a:xfrm>
              <a:off x="5090830" y="4662204"/>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2000</a:t>
              </a:r>
              <a:endParaRPr lang="en-US" sz="1000" dirty="0">
                <a:solidFill>
                  <a:srgbClr val="FFE06E"/>
                </a:solidFill>
              </a:endParaRPr>
            </a:p>
          </p:txBody>
        </p:sp>
        <p:sp>
          <p:nvSpPr>
            <p:cNvPr id="17" name="Subtitle 2"/>
            <p:cNvSpPr txBox="1">
              <a:spLocks/>
            </p:cNvSpPr>
            <p:nvPr/>
          </p:nvSpPr>
          <p:spPr>
            <a:xfrm>
              <a:off x="6020336" y="4662204"/>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2005</a:t>
              </a:r>
              <a:endParaRPr lang="en-US" sz="1000" dirty="0">
                <a:solidFill>
                  <a:srgbClr val="FFE06E"/>
                </a:solidFill>
              </a:endParaRPr>
            </a:p>
          </p:txBody>
        </p:sp>
        <p:pic>
          <p:nvPicPr>
            <p:cNvPr id="19" name="Picture 18" descr="AlarmIndex.pdf"/>
            <p:cNvPicPr/>
            <p:nvPr/>
          </p:nvPicPr>
          <p:blipFill rotWithShape="1">
            <a:blip r:embed="rId3"/>
            <a:srcRect l="8211" t="3247" r="3222" b="6497"/>
            <a:stretch/>
          </p:blipFill>
          <p:spPr>
            <a:xfrm>
              <a:off x="3017457" y="946078"/>
              <a:ext cx="5156952" cy="3716126"/>
            </a:xfrm>
            <a:prstGeom prst="rect">
              <a:avLst/>
            </a:prstGeom>
          </p:spPr>
        </p:pic>
        <p:sp>
          <p:nvSpPr>
            <p:cNvPr id="20" name="Subtitle 2"/>
            <p:cNvSpPr txBox="1">
              <a:spLocks/>
            </p:cNvSpPr>
            <p:nvPr/>
          </p:nvSpPr>
          <p:spPr>
            <a:xfrm>
              <a:off x="6978607" y="4662204"/>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2010</a:t>
              </a:r>
              <a:endParaRPr lang="en-US" sz="1000" dirty="0">
                <a:solidFill>
                  <a:srgbClr val="FFE06E"/>
                </a:solidFill>
              </a:endParaRPr>
            </a:p>
          </p:txBody>
        </p:sp>
        <p:sp>
          <p:nvSpPr>
            <p:cNvPr id="21" name="Subtitle 2"/>
            <p:cNvSpPr txBox="1">
              <a:spLocks/>
            </p:cNvSpPr>
            <p:nvPr/>
          </p:nvSpPr>
          <p:spPr>
            <a:xfrm>
              <a:off x="7940283" y="4662204"/>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2015</a:t>
              </a:r>
              <a:endParaRPr lang="en-US" sz="1000" dirty="0">
                <a:solidFill>
                  <a:srgbClr val="FFE06E"/>
                </a:solidFill>
              </a:endParaRPr>
            </a:p>
          </p:txBody>
        </p:sp>
      </p:grpSp>
    </p:spTree>
    <p:extLst>
      <p:ext uri="{BB962C8B-B14F-4D97-AF65-F5344CB8AC3E}">
        <p14:creationId xmlns:p14="http://schemas.microsoft.com/office/powerpoint/2010/main" val="1150876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418"/>
            <a:ext cx="8229600" cy="1531042"/>
          </a:xfrm>
        </p:spPr>
        <p:txBody>
          <a:bodyPr>
            <a:noAutofit/>
          </a:bodyPr>
          <a:lstStyle/>
          <a:p>
            <a:r>
              <a:rPr lang="en-CA" sz="3200" dirty="0"/>
              <a:t>Past negativity of ‘tar sands’ spills over</a:t>
            </a:r>
            <a:br>
              <a:rPr lang="en-CA" sz="3200" dirty="0"/>
            </a:br>
            <a:r>
              <a:rPr lang="en-CA" sz="3200" dirty="0"/>
              <a:t>to create future negativity of ‘oil sands’</a:t>
            </a:r>
            <a:endParaRPr lang="en-US" sz="1200" dirty="0">
              <a:latin typeface="DIN-Light"/>
              <a:cs typeface="DIN-Light"/>
            </a:endParaRPr>
          </a:p>
        </p:txBody>
      </p:sp>
      <p:sp>
        <p:nvSpPr>
          <p:cNvPr id="4" name="Rectangle 3"/>
          <p:cNvSpPr/>
          <p:nvPr/>
        </p:nvSpPr>
        <p:spPr>
          <a:xfrm>
            <a:off x="882042" y="5959723"/>
            <a:ext cx="7632848" cy="584776"/>
          </a:xfrm>
          <a:prstGeom prst="rect">
            <a:avLst/>
          </a:prstGeom>
        </p:spPr>
        <p:txBody>
          <a:bodyPr wrap="square">
            <a:spAutoFit/>
          </a:bodyPr>
          <a:lstStyle/>
          <a:p>
            <a:pPr marL="152400" lvl="0" algn="ctr">
              <a:buClr>
                <a:srgbClr val="AA9C8F"/>
              </a:buClr>
              <a:buSzPct val="100000"/>
            </a:pPr>
            <a:r>
              <a:rPr lang="en-US" sz="1600" dirty="0">
                <a:solidFill>
                  <a:srgbClr val="EEEDEA"/>
                </a:solidFill>
                <a:latin typeface="DIN-Light"/>
                <a:ea typeface="Calibri"/>
                <a:cs typeface="DIN-Light"/>
                <a:sym typeface="Calibri"/>
                <a:rtl val="0"/>
              </a:rPr>
              <a:t>Increases in tar sands negativity maximally predict increases in oil sands negativity 35 weeks in advance (approximately 8 months; top maximum value).</a:t>
            </a:r>
            <a:endParaRPr lang="en-US" sz="1600" dirty="0">
              <a:solidFill>
                <a:srgbClr val="000000"/>
              </a:solidFill>
              <a:latin typeface="DIN-Light"/>
              <a:ea typeface="Calibri"/>
              <a:cs typeface="DIN-Light"/>
              <a:sym typeface="Calibri"/>
              <a:rtl val="0"/>
            </a:endParaRPr>
          </a:p>
        </p:txBody>
      </p:sp>
      <p:grpSp>
        <p:nvGrpSpPr>
          <p:cNvPr id="5" name="Group 4"/>
          <p:cNvGrpSpPr/>
          <p:nvPr/>
        </p:nvGrpSpPr>
        <p:grpSpPr>
          <a:xfrm>
            <a:off x="77945" y="1751112"/>
            <a:ext cx="8992404" cy="3785024"/>
            <a:chOff x="921659" y="1393427"/>
            <a:chExt cx="8992404" cy="3785024"/>
          </a:xfrm>
        </p:grpSpPr>
        <p:grpSp>
          <p:nvGrpSpPr>
            <p:cNvPr id="3" name="Group 2"/>
            <p:cNvGrpSpPr/>
            <p:nvPr/>
          </p:nvGrpSpPr>
          <p:grpSpPr>
            <a:xfrm>
              <a:off x="921659" y="1846256"/>
              <a:ext cx="8992404" cy="3332195"/>
              <a:chOff x="1901706" y="1420094"/>
              <a:chExt cx="8992404" cy="3332195"/>
            </a:xfrm>
          </p:grpSpPr>
          <p:sp>
            <p:nvSpPr>
              <p:cNvPr id="6" name="Subtitle 2"/>
              <p:cNvSpPr txBox="1">
                <a:spLocks/>
              </p:cNvSpPr>
              <p:nvPr/>
            </p:nvSpPr>
            <p:spPr>
              <a:xfrm>
                <a:off x="2338543" y="1420094"/>
                <a:ext cx="670094"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0.2</a:t>
                </a:r>
                <a:endParaRPr lang="en-US" sz="1000" dirty="0">
                  <a:solidFill>
                    <a:srgbClr val="FFE06E"/>
                  </a:solidFill>
                </a:endParaRPr>
              </a:p>
            </p:txBody>
          </p:sp>
          <p:sp>
            <p:nvSpPr>
              <p:cNvPr id="7" name="Subtitle 2"/>
              <p:cNvSpPr txBox="1">
                <a:spLocks/>
              </p:cNvSpPr>
              <p:nvPr/>
            </p:nvSpPr>
            <p:spPr>
              <a:xfrm>
                <a:off x="2338543" y="2009423"/>
                <a:ext cx="670094"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0.1</a:t>
                </a:r>
                <a:endParaRPr lang="en-US" sz="1000" dirty="0">
                  <a:solidFill>
                    <a:srgbClr val="FFE06E"/>
                  </a:solidFill>
                </a:endParaRPr>
              </a:p>
            </p:txBody>
          </p:sp>
          <p:sp>
            <p:nvSpPr>
              <p:cNvPr id="8" name="Subtitle 2"/>
              <p:cNvSpPr txBox="1">
                <a:spLocks/>
              </p:cNvSpPr>
              <p:nvPr/>
            </p:nvSpPr>
            <p:spPr>
              <a:xfrm>
                <a:off x="2338543" y="2696959"/>
                <a:ext cx="670094"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0.0</a:t>
                </a:r>
                <a:endParaRPr lang="en-US" sz="1000" dirty="0">
                  <a:solidFill>
                    <a:srgbClr val="FFE06E"/>
                  </a:solidFill>
                </a:endParaRPr>
              </a:p>
            </p:txBody>
          </p:sp>
          <p:sp>
            <p:nvSpPr>
              <p:cNvPr id="12" name="Subtitle 2"/>
              <p:cNvSpPr txBox="1">
                <a:spLocks/>
              </p:cNvSpPr>
              <p:nvPr/>
            </p:nvSpPr>
            <p:spPr>
              <a:xfrm>
                <a:off x="1901706" y="2312703"/>
                <a:ext cx="985805" cy="4007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Correlation coefficient</a:t>
                </a:r>
              </a:p>
            </p:txBody>
          </p:sp>
          <p:sp>
            <p:nvSpPr>
              <p:cNvPr id="13" name="Subtitle 2"/>
              <p:cNvSpPr txBox="1">
                <a:spLocks/>
              </p:cNvSpPr>
              <p:nvPr/>
            </p:nvSpPr>
            <p:spPr>
              <a:xfrm>
                <a:off x="3017456" y="4388432"/>
                <a:ext cx="7637279" cy="3638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Lag (weeks)</a:t>
                </a:r>
                <a:endParaRPr lang="en-US" sz="1000" dirty="0">
                  <a:solidFill>
                    <a:srgbClr val="FFE06E"/>
                  </a:solidFill>
                </a:endParaRPr>
              </a:p>
            </p:txBody>
          </p:sp>
          <p:sp>
            <p:nvSpPr>
              <p:cNvPr id="14" name="Subtitle 2"/>
              <p:cNvSpPr txBox="1">
                <a:spLocks/>
              </p:cNvSpPr>
              <p:nvPr/>
            </p:nvSpPr>
            <p:spPr>
              <a:xfrm>
                <a:off x="2923775"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-600</a:t>
                </a:r>
                <a:endParaRPr lang="en-US" sz="1000" dirty="0">
                  <a:solidFill>
                    <a:srgbClr val="FFE06E"/>
                  </a:solidFill>
                </a:endParaRPr>
              </a:p>
            </p:txBody>
          </p:sp>
          <p:sp>
            <p:nvSpPr>
              <p:cNvPr id="15" name="Subtitle 2"/>
              <p:cNvSpPr txBox="1">
                <a:spLocks/>
              </p:cNvSpPr>
              <p:nvPr/>
            </p:nvSpPr>
            <p:spPr>
              <a:xfrm>
                <a:off x="3543642"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-500</a:t>
                </a:r>
                <a:endParaRPr lang="en-US" sz="1000" dirty="0">
                  <a:solidFill>
                    <a:srgbClr val="FFE06E"/>
                  </a:solidFill>
                </a:endParaRPr>
              </a:p>
            </p:txBody>
          </p:sp>
          <p:sp>
            <p:nvSpPr>
              <p:cNvPr id="16" name="Subtitle 2"/>
              <p:cNvSpPr txBox="1">
                <a:spLocks/>
              </p:cNvSpPr>
              <p:nvPr/>
            </p:nvSpPr>
            <p:spPr>
              <a:xfrm>
                <a:off x="4784883"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-300</a:t>
                </a:r>
                <a:endParaRPr lang="en-US" sz="1000" dirty="0">
                  <a:solidFill>
                    <a:srgbClr val="FFE06E"/>
                  </a:solidFill>
                </a:endParaRPr>
              </a:p>
            </p:txBody>
          </p:sp>
          <p:sp>
            <p:nvSpPr>
              <p:cNvPr id="17" name="Subtitle 2"/>
              <p:cNvSpPr txBox="1">
                <a:spLocks/>
              </p:cNvSpPr>
              <p:nvPr/>
            </p:nvSpPr>
            <p:spPr>
              <a:xfrm>
                <a:off x="5413570"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-200</a:t>
                </a:r>
                <a:endParaRPr lang="en-US" sz="1000" dirty="0">
                  <a:solidFill>
                    <a:srgbClr val="FFE06E"/>
                  </a:solidFill>
                </a:endParaRPr>
              </a:p>
            </p:txBody>
          </p:sp>
          <p:sp>
            <p:nvSpPr>
              <p:cNvPr id="20" name="Subtitle 2"/>
              <p:cNvSpPr txBox="1">
                <a:spLocks/>
              </p:cNvSpPr>
              <p:nvPr/>
            </p:nvSpPr>
            <p:spPr>
              <a:xfrm>
                <a:off x="6051076"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-100</a:t>
                </a:r>
                <a:endParaRPr lang="en-US" sz="1000" dirty="0">
                  <a:solidFill>
                    <a:srgbClr val="FFE06E"/>
                  </a:solidFill>
                </a:endParaRPr>
              </a:p>
            </p:txBody>
          </p:sp>
          <p:sp>
            <p:nvSpPr>
              <p:cNvPr id="22" name="Subtitle 2"/>
              <p:cNvSpPr txBox="1">
                <a:spLocks/>
              </p:cNvSpPr>
              <p:nvPr/>
            </p:nvSpPr>
            <p:spPr>
              <a:xfrm>
                <a:off x="2338543" y="3343784"/>
                <a:ext cx="670094"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CA" sz="1000" dirty="0"/>
                  <a:t>-0.1</a:t>
                </a:r>
                <a:endParaRPr lang="en-US" sz="1000" dirty="0">
                  <a:solidFill>
                    <a:srgbClr val="FFE06E"/>
                  </a:solidFill>
                </a:endParaRPr>
              </a:p>
            </p:txBody>
          </p:sp>
          <p:sp>
            <p:nvSpPr>
              <p:cNvPr id="23" name="Subtitle 2"/>
              <p:cNvSpPr txBox="1">
                <a:spLocks/>
              </p:cNvSpPr>
              <p:nvPr/>
            </p:nvSpPr>
            <p:spPr>
              <a:xfrm>
                <a:off x="4173835"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-400</a:t>
                </a:r>
                <a:endParaRPr lang="en-US" sz="1000" dirty="0">
                  <a:solidFill>
                    <a:srgbClr val="FFE06E"/>
                  </a:solidFill>
                </a:endParaRPr>
              </a:p>
            </p:txBody>
          </p:sp>
          <p:sp>
            <p:nvSpPr>
              <p:cNvPr id="24" name="Subtitle 2"/>
              <p:cNvSpPr txBox="1">
                <a:spLocks/>
              </p:cNvSpPr>
              <p:nvPr/>
            </p:nvSpPr>
            <p:spPr>
              <a:xfrm>
                <a:off x="6666333"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0</a:t>
                </a:r>
                <a:endParaRPr lang="en-US" sz="1000" dirty="0">
                  <a:solidFill>
                    <a:srgbClr val="FFE06E"/>
                  </a:solidFill>
                </a:endParaRPr>
              </a:p>
            </p:txBody>
          </p:sp>
          <p:sp>
            <p:nvSpPr>
              <p:cNvPr id="25" name="Subtitle 2"/>
              <p:cNvSpPr txBox="1">
                <a:spLocks/>
              </p:cNvSpPr>
              <p:nvPr/>
            </p:nvSpPr>
            <p:spPr>
              <a:xfrm>
                <a:off x="7285047"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100</a:t>
                </a:r>
                <a:endParaRPr lang="en-US" sz="1000" dirty="0">
                  <a:solidFill>
                    <a:srgbClr val="FFE06E"/>
                  </a:solidFill>
                </a:endParaRPr>
              </a:p>
            </p:txBody>
          </p:sp>
          <p:sp>
            <p:nvSpPr>
              <p:cNvPr id="26" name="Subtitle 2"/>
              <p:cNvSpPr txBox="1">
                <a:spLocks/>
              </p:cNvSpPr>
              <p:nvPr/>
            </p:nvSpPr>
            <p:spPr>
              <a:xfrm>
                <a:off x="7935034"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200</a:t>
                </a:r>
                <a:endParaRPr lang="en-US" sz="1000" dirty="0">
                  <a:solidFill>
                    <a:srgbClr val="FFE06E"/>
                  </a:solidFill>
                </a:endParaRPr>
              </a:p>
            </p:txBody>
          </p:sp>
          <p:sp>
            <p:nvSpPr>
              <p:cNvPr id="27" name="Subtitle 2"/>
              <p:cNvSpPr txBox="1">
                <a:spLocks/>
              </p:cNvSpPr>
              <p:nvPr/>
            </p:nvSpPr>
            <p:spPr>
              <a:xfrm>
                <a:off x="8537092"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300</a:t>
                </a:r>
                <a:endParaRPr lang="en-US" sz="1000" dirty="0">
                  <a:solidFill>
                    <a:srgbClr val="FFE06E"/>
                  </a:solidFill>
                </a:endParaRPr>
              </a:p>
            </p:txBody>
          </p:sp>
          <p:sp>
            <p:nvSpPr>
              <p:cNvPr id="28" name="Subtitle 2"/>
              <p:cNvSpPr txBox="1">
                <a:spLocks/>
              </p:cNvSpPr>
              <p:nvPr/>
            </p:nvSpPr>
            <p:spPr>
              <a:xfrm>
                <a:off x="9188098"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400</a:t>
                </a:r>
                <a:endParaRPr lang="en-US" sz="1000" dirty="0">
                  <a:solidFill>
                    <a:srgbClr val="FFE06E"/>
                  </a:solidFill>
                </a:endParaRPr>
              </a:p>
            </p:txBody>
          </p:sp>
          <p:sp>
            <p:nvSpPr>
              <p:cNvPr id="29" name="Subtitle 2"/>
              <p:cNvSpPr txBox="1">
                <a:spLocks/>
              </p:cNvSpPr>
              <p:nvPr/>
            </p:nvSpPr>
            <p:spPr>
              <a:xfrm>
                <a:off x="9777419"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500</a:t>
                </a:r>
                <a:endParaRPr lang="en-US" sz="1000" dirty="0">
                  <a:solidFill>
                    <a:srgbClr val="FFE06E"/>
                  </a:solidFill>
                </a:endParaRPr>
              </a:p>
            </p:txBody>
          </p:sp>
          <p:sp>
            <p:nvSpPr>
              <p:cNvPr id="30" name="Subtitle 2"/>
              <p:cNvSpPr txBox="1">
                <a:spLocks/>
              </p:cNvSpPr>
              <p:nvPr/>
            </p:nvSpPr>
            <p:spPr>
              <a:xfrm>
                <a:off x="10415361" y="4088959"/>
                <a:ext cx="478749" cy="2306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EEEDEA"/>
                    </a:solidFill>
                    <a:latin typeface="DIN-Light"/>
                    <a:ea typeface="+mn-ea"/>
                    <a:cs typeface="DIN-Light"/>
                  </a:defRPr>
                </a:lvl1pPr>
                <a:lvl2pPr marL="742950" indent="-285750" algn="l" defTabSz="457200" rtl="0" eaLnBrk="1" latinLnBrk="0" hangingPunct="1">
                  <a:spcBef>
                    <a:spcPct val="20000"/>
                  </a:spcBef>
                  <a:buFont typeface="Arial"/>
                  <a:buChar char="–"/>
                  <a:defRPr sz="2000" kern="1200">
                    <a:solidFill>
                      <a:srgbClr val="EEEDEA"/>
                    </a:solidFill>
                    <a:latin typeface="DIN-Light"/>
                    <a:ea typeface="+mn-ea"/>
                    <a:cs typeface="DIN-Light"/>
                  </a:defRPr>
                </a:lvl2pPr>
                <a:lvl3pPr marL="1143000" indent="-228600" algn="l" defTabSz="457200" rtl="0" eaLnBrk="1" latinLnBrk="0" hangingPunct="1">
                  <a:spcBef>
                    <a:spcPct val="20000"/>
                  </a:spcBef>
                  <a:buFont typeface="Arial"/>
                  <a:buChar char="•"/>
                  <a:defRPr sz="2000" kern="1200">
                    <a:solidFill>
                      <a:srgbClr val="EEEDEA"/>
                    </a:solidFill>
                    <a:latin typeface="DIN-Light"/>
                    <a:ea typeface="+mn-ea"/>
                    <a:cs typeface="DIN-Light"/>
                  </a:defRPr>
                </a:lvl3pPr>
                <a:lvl4pPr marL="16002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4pPr>
                <a:lvl5pPr marL="2057400" indent="-228600" algn="l" defTabSz="457200" rtl="0" eaLnBrk="1" latinLnBrk="0" hangingPunct="1">
                  <a:spcBef>
                    <a:spcPct val="20000"/>
                  </a:spcBef>
                  <a:buFont typeface="Arial"/>
                  <a:buChar char="»"/>
                  <a:defRPr sz="1600" kern="1200">
                    <a:solidFill>
                      <a:srgbClr val="EEEDEA"/>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1000" dirty="0"/>
                  <a:t>600</a:t>
                </a:r>
                <a:endParaRPr lang="en-US" sz="1000" dirty="0">
                  <a:solidFill>
                    <a:srgbClr val="FFE06E"/>
                  </a:solidFill>
                </a:endParaRPr>
              </a:p>
            </p:txBody>
          </p:sp>
        </p:grpSp>
        <p:pic>
          <p:nvPicPr>
            <p:cNvPr id="18" name="Picture 17"/>
            <p:cNvPicPr/>
            <p:nvPr/>
          </p:nvPicPr>
          <p:blipFill rotWithShape="1">
            <a:blip r:embed="rId3"/>
            <a:srcRect l="6347" t="15298" r="1904" b="18742"/>
            <a:stretch/>
          </p:blipFill>
          <p:spPr bwMode="auto">
            <a:xfrm>
              <a:off x="2143228" y="1393427"/>
              <a:ext cx="7531461" cy="2989696"/>
            </a:xfrm>
            <a:prstGeom prst="rect">
              <a:avLst/>
            </a:prstGeom>
            <a:noFill/>
            <a:ln w="9525">
              <a:noFill/>
              <a:miter lim="800000"/>
              <a:headEnd/>
              <a:tailEnd/>
            </a:ln>
          </p:spPr>
        </p:pic>
      </p:grpSp>
    </p:spTree>
    <p:extLst>
      <p:ext uri="{BB962C8B-B14F-4D97-AF65-F5344CB8AC3E}">
        <p14:creationId xmlns:p14="http://schemas.microsoft.com/office/powerpoint/2010/main" val="1391102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0294" y="1332842"/>
            <a:ext cx="6877941" cy="5385232"/>
          </a:xfrm>
          <a:prstGeom prst="rect">
            <a:avLst/>
          </a:prstGeom>
          <a:blipFill>
            <a:blip r:embed="rId2" cstate="print"/>
            <a:srcRect/>
            <a:stretch>
              <a:fillRect l="-3891" t="-14740" r="-14392" b="-8863"/>
            </a:stretch>
          </a:blipFill>
        </p:spPr>
        <p:txBody>
          <a:bodyPr wrap="square" lIns="0" tIns="0" rIns="0" bIns="0" rtlCol="0"/>
          <a:lstStyle/>
          <a:p>
            <a:endParaRPr sz="1588"/>
          </a:p>
        </p:txBody>
      </p:sp>
      <p:sp>
        <p:nvSpPr>
          <p:cNvPr id="3" name="object 3"/>
          <p:cNvSpPr txBox="1">
            <a:spLocks noGrp="1"/>
          </p:cNvSpPr>
          <p:nvPr>
            <p:ph type="title"/>
          </p:nvPr>
        </p:nvSpPr>
        <p:spPr>
          <a:xfrm>
            <a:off x="1007130" y="139926"/>
            <a:ext cx="7713124" cy="1173816"/>
          </a:xfrm>
          <a:prstGeom prst="rect">
            <a:avLst/>
          </a:prstGeom>
        </p:spPr>
        <p:txBody>
          <a:bodyPr vert="horz" wrap="square" lIns="0" tIns="56029" rIns="0" bIns="0" rtlCol="0" anchor="ctr" anchorCtr="0">
            <a:normAutofit fontScale="90000"/>
          </a:bodyPr>
          <a:lstStyle/>
          <a:p>
            <a:pPr marL="11206" marR="4483">
              <a:lnSpc>
                <a:spcPts val="3088"/>
              </a:lnSpc>
              <a:spcBef>
                <a:spcPts val="441"/>
              </a:spcBef>
            </a:pPr>
            <a:r>
              <a:rPr lang="en-US" dirty="0"/>
              <a:t>BESIDES AMPLIFYING/ATTENUATING, EMOTION CONNECTS</a:t>
            </a:r>
          </a:p>
        </p:txBody>
      </p:sp>
      <p:sp>
        <p:nvSpPr>
          <p:cNvPr id="4" name="object 4"/>
          <p:cNvSpPr txBox="1"/>
          <p:nvPr/>
        </p:nvSpPr>
        <p:spPr>
          <a:xfrm>
            <a:off x="5223721" y="5622010"/>
            <a:ext cx="2844514" cy="754585"/>
          </a:xfrm>
          <a:prstGeom prst="rect">
            <a:avLst/>
          </a:prstGeom>
        </p:spPr>
        <p:txBody>
          <a:bodyPr vert="horz" wrap="square" lIns="0" tIns="21291" rIns="0" bIns="0" rtlCol="0">
            <a:spAutoFit/>
          </a:bodyPr>
          <a:lstStyle/>
          <a:p>
            <a:pPr marL="11206" marR="4483">
              <a:spcBef>
                <a:spcPts val="168"/>
              </a:spcBef>
            </a:pPr>
            <a:r>
              <a:rPr sz="1588" b="1" spc="-9" dirty="0">
                <a:solidFill>
                  <a:srgbClr val="5F5F5F"/>
                </a:solidFill>
                <a:latin typeface="Arial"/>
                <a:cs typeface="Arial"/>
              </a:rPr>
              <a:t>583 organizations and blogs  4228 bidirectional</a:t>
            </a:r>
            <a:r>
              <a:rPr sz="1588" b="1" dirty="0">
                <a:solidFill>
                  <a:srgbClr val="5F5F5F"/>
                </a:solidFill>
                <a:latin typeface="Arial"/>
                <a:cs typeface="Arial"/>
              </a:rPr>
              <a:t> </a:t>
            </a:r>
            <a:r>
              <a:rPr sz="1588" b="1" spc="-4" dirty="0">
                <a:solidFill>
                  <a:srgbClr val="5F5F5F"/>
                </a:solidFill>
                <a:latin typeface="Arial"/>
                <a:cs typeface="Arial"/>
              </a:rPr>
              <a:t>ties</a:t>
            </a:r>
            <a:endParaRPr sz="1588" dirty="0">
              <a:solidFill>
                <a:srgbClr val="5F5F5F"/>
              </a:solidFill>
              <a:latin typeface="Arial"/>
              <a:cs typeface="Arial"/>
            </a:endParaRPr>
          </a:p>
          <a:p>
            <a:pPr marL="11206"/>
            <a:r>
              <a:rPr sz="1588" b="1" spc="-4" dirty="0">
                <a:solidFill>
                  <a:srgbClr val="5F5F5F"/>
                </a:solidFill>
                <a:latin typeface="Arial"/>
                <a:cs typeface="Arial"/>
              </a:rPr>
              <a:t>size of </a:t>
            </a:r>
            <a:r>
              <a:rPr sz="1588" b="1" spc="-9" dirty="0">
                <a:solidFill>
                  <a:srgbClr val="5F5F5F"/>
                </a:solidFill>
                <a:latin typeface="Arial"/>
                <a:cs typeface="Arial"/>
              </a:rPr>
              <a:t>nodes:</a:t>
            </a:r>
            <a:r>
              <a:rPr sz="1588" b="1" spc="-53" dirty="0">
                <a:solidFill>
                  <a:srgbClr val="5F5F5F"/>
                </a:solidFill>
                <a:latin typeface="Arial"/>
                <a:cs typeface="Arial"/>
              </a:rPr>
              <a:t> </a:t>
            </a:r>
            <a:r>
              <a:rPr sz="1588" b="1" spc="-9" dirty="0">
                <a:solidFill>
                  <a:srgbClr val="5F5F5F"/>
                </a:solidFill>
                <a:latin typeface="Arial"/>
                <a:cs typeface="Arial"/>
              </a:rPr>
              <a:t>Degree</a:t>
            </a:r>
            <a:endParaRPr sz="1588" dirty="0">
              <a:solidFill>
                <a:srgbClr val="5F5F5F"/>
              </a:solidFill>
              <a:latin typeface="Arial"/>
              <a:cs typeface="Arial"/>
            </a:endParaRPr>
          </a:p>
        </p:txBody>
      </p:sp>
      <p:sp>
        <p:nvSpPr>
          <p:cNvPr id="5" name="object 5"/>
          <p:cNvSpPr/>
          <p:nvPr/>
        </p:nvSpPr>
        <p:spPr>
          <a:xfrm>
            <a:off x="6103086" y="3548223"/>
            <a:ext cx="1477496" cy="922244"/>
          </a:xfrm>
          <a:custGeom>
            <a:avLst/>
            <a:gdLst/>
            <a:ahLst/>
            <a:cxnLst/>
            <a:rect l="l" t="t" r="r" b="b"/>
            <a:pathLst>
              <a:path w="1674495" h="1045210">
                <a:moveTo>
                  <a:pt x="1674051" y="0"/>
                </a:moveTo>
                <a:lnTo>
                  <a:pt x="395231" y="0"/>
                </a:lnTo>
                <a:lnTo>
                  <a:pt x="395231" y="174114"/>
                </a:lnTo>
                <a:lnTo>
                  <a:pt x="0" y="250662"/>
                </a:lnTo>
                <a:lnTo>
                  <a:pt x="395231" y="435286"/>
                </a:lnTo>
                <a:lnTo>
                  <a:pt x="395231" y="1044686"/>
                </a:lnTo>
                <a:lnTo>
                  <a:pt x="1674051" y="1044686"/>
                </a:lnTo>
                <a:lnTo>
                  <a:pt x="1674051" y="0"/>
                </a:lnTo>
                <a:close/>
              </a:path>
            </a:pathLst>
          </a:custGeom>
          <a:solidFill>
            <a:schemeClr val="bg1"/>
          </a:solidFill>
        </p:spPr>
        <p:txBody>
          <a:bodyPr wrap="square" lIns="0" tIns="0" rIns="0" bIns="0" rtlCol="0"/>
          <a:lstStyle/>
          <a:p>
            <a:endParaRPr sz="1588"/>
          </a:p>
        </p:txBody>
      </p:sp>
      <p:sp>
        <p:nvSpPr>
          <p:cNvPr id="6" name="object 6"/>
          <p:cNvSpPr/>
          <p:nvPr/>
        </p:nvSpPr>
        <p:spPr>
          <a:xfrm>
            <a:off x="6103087" y="3548223"/>
            <a:ext cx="1965149" cy="922244"/>
          </a:xfrm>
          <a:custGeom>
            <a:avLst/>
            <a:gdLst/>
            <a:ahLst/>
            <a:cxnLst/>
            <a:rect l="l" t="t" r="r" b="b"/>
            <a:pathLst>
              <a:path w="1674495" h="1045210">
                <a:moveTo>
                  <a:pt x="395231" y="0"/>
                </a:moveTo>
                <a:lnTo>
                  <a:pt x="608368" y="0"/>
                </a:lnTo>
                <a:lnTo>
                  <a:pt x="928073" y="0"/>
                </a:lnTo>
                <a:lnTo>
                  <a:pt x="1674051" y="0"/>
                </a:lnTo>
                <a:lnTo>
                  <a:pt x="1674051" y="174114"/>
                </a:lnTo>
                <a:lnTo>
                  <a:pt x="1674051" y="435286"/>
                </a:lnTo>
                <a:lnTo>
                  <a:pt x="1674051" y="1044686"/>
                </a:lnTo>
                <a:lnTo>
                  <a:pt x="928073" y="1044686"/>
                </a:lnTo>
                <a:lnTo>
                  <a:pt x="608368" y="1044686"/>
                </a:lnTo>
                <a:lnTo>
                  <a:pt x="395231" y="1044686"/>
                </a:lnTo>
                <a:lnTo>
                  <a:pt x="395231" y="435286"/>
                </a:lnTo>
                <a:lnTo>
                  <a:pt x="0" y="250662"/>
                </a:lnTo>
                <a:lnTo>
                  <a:pt x="395231" y="174114"/>
                </a:lnTo>
                <a:lnTo>
                  <a:pt x="395231" y="0"/>
                </a:lnTo>
                <a:close/>
              </a:path>
            </a:pathLst>
          </a:custGeom>
          <a:ln w="12710">
            <a:solidFill>
              <a:srgbClr val="2F528F"/>
            </a:solidFill>
          </a:ln>
        </p:spPr>
        <p:txBody>
          <a:bodyPr wrap="square" lIns="0" tIns="0" rIns="0" bIns="0" rtlCol="0"/>
          <a:lstStyle/>
          <a:p>
            <a:endParaRPr sz="1588"/>
          </a:p>
        </p:txBody>
      </p:sp>
      <p:sp>
        <p:nvSpPr>
          <p:cNvPr id="7" name="object 7"/>
          <p:cNvSpPr txBox="1"/>
          <p:nvPr/>
        </p:nvSpPr>
        <p:spPr>
          <a:xfrm>
            <a:off x="6660016" y="3722302"/>
            <a:ext cx="1287309" cy="605563"/>
          </a:xfrm>
          <a:prstGeom prst="rect">
            <a:avLst/>
          </a:prstGeom>
        </p:spPr>
        <p:txBody>
          <a:bodyPr vert="horz" wrap="square" lIns="0" tIns="18490" rIns="0" bIns="0" rtlCol="0">
            <a:spAutoFit/>
          </a:bodyPr>
          <a:lstStyle/>
          <a:p>
            <a:pPr marL="11206" marR="4483" algn="ctr">
              <a:lnSpc>
                <a:spcPct val="96400"/>
              </a:lnSpc>
              <a:spcBef>
                <a:spcPts val="146"/>
              </a:spcBef>
            </a:pPr>
            <a:r>
              <a:rPr sz="1324" spc="-31" dirty="0">
                <a:latin typeface="Arial"/>
                <a:cs typeface="Arial"/>
              </a:rPr>
              <a:t>S</a:t>
            </a:r>
            <a:r>
              <a:rPr sz="1324" spc="-13" dirty="0">
                <a:latin typeface="Arial"/>
                <a:cs typeface="Arial"/>
              </a:rPr>
              <a:t>t</a:t>
            </a:r>
            <a:r>
              <a:rPr sz="1324" spc="-18" dirty="0">
                <a:latin typeface="Arial"/>
                <a:cs typeface="Arial"/>
              </a:rPr>
              <a:t>r</a:t>
            </a:r>
            <a:r>
              <a:rPr sz="1324" spc="-26" dirty="0">
                <a:latin typeface="Arial"/>
                <a:cs typeface="Arial"/>
              </a:rPr>
              <a:t>e</a:t>
            </a:r>
            <a:r>
              <a:rPr sz="1324" spc="-13" dirty="0">
                <a:latin typeface="Arial"/>
                <a:cs typeface="Arial"/>
              </a:rPr>
              <a:t>t</a:t>
            </a:r>
            <a:r>
              <a:rPr sz="1324" spc="-26" dirty="0">
                <a:latin typeface="Arial"/>
                <a:cs typeface="Arial"/>
              </a:rPr>
              <a:t>che</a:t>
            </a:r>
            <a:r>
              <a:rPr sz="1324" dirty="0">
                <a:latin typeface="Arial"/>
                <a:cs typeface="Arial"/>
              </a:rPr>
              <a:t>d  </a:t>
            </a:r>
            <a:r>
              <a:rPr sz="1324" spc="-22" dirty="0">
                <a:latin typeface="Arial"/>
                <a:cs typeface="Arial"/>
              </a:rPr>
              <a:t>center- </a:t>
            </a:r>
            <a:r>
              <a:rPr sz="1324" spc="-26" dirty="0">
                <a:latin typeface="Arial"/>
                <a:cs typeface="Arial"/>
              </a:rPr>
              <a:t>pe</a:t>
            </a:r>
            <a:r>
              <a:rPr sz="1324" spc="-18" dirty="0">
                <a:latin typeface="Arial"/>
                <a:cs typeface="Arial"/>
              </a:rPr>
              <a:t>r</a:t>
            </a:r>
            <a:r>
              <a:rPr sz="1324" spc="-13" dirty="0">
                <a:latin typeface="Arial"/>
                <a:cs typeface="Arial"/>
              </a:rPr>
              <a:t>i</a:t>
            </a:r>
            <a:r>
              <a:rPr sz="1324" spc="-26" dirty="0">
                <a:latin typeface="Arial"/>
                <a:cs typeface="Arial"/>
              </a:rPr>
              <a:t>phe</a:t>
            </a:r>
            <a:r>
              <a:rPr sz="1324" spc="-18" dirty="0">
                <a:latin typeface="Arial"/>
                <a:cs typeface="Arial"/>
              </a:rPr>
              <a:t>r</a:t>
            </a:r>
            <a:r>
              <a:rPr sz="1324" dirty="0">
                <a:latin typeface="Arial"/>
                <a:cs typeface="Arial"/>
              </a:rPr>
              <a:t>y  </a:t>
            </a:r>
            <a:r>
              <a:rPr sz="1324" spc="-22" dirty="0">
                <a:latin typeface="Arial"/>
                <a:cs typeface="Arial"/>
              </a:rPr>
              <a:t>structure</a:t>
            </a:r>
            <a:endParaRPr sz="1324" dirty="0">
              <a:latin typeface="Arial"/>
              <a:cs typeface="Arial"/>
            </a:endParaRPr>
          </a:p>
        </p:txBody>
      </p:sp>
      <p:sp>
        <p:nvSpPr>
          <p:cNvPr id="9" name="Rectangle 8">
            <a:extLst>
              <a:ext uri="{FF2B5EF4-FFF2-40B4-BE49-F238E27FC236}">
                <a16:creationId xmlns:a16="http://schemas.microsoft.com/office/drawing/2014/main" id="{FEB4EA78-073F-48D1-9198-DC68A457B2BF}"/>
              </a:ext>
            </a:extLst>
          </p:cNvPr>
          <p:cNvSpPr/>
          <p:nvPr/>
        </p:nvSpPr>
        <p:spPr>
          <a:xfrm>
            <a:off x="1392150" y="1365029"/>
            <a:ext cx="6676086" cy="461665"/>
          </a:xfrm>
          <a:prstGeom prst="rect">
            <a:avLst/>
          </a:prstGeom>
        </p:spPr>
        <p:txBody>
          <a:bodyPr wrap="square">
            <a:spAutoFit/>
          </a:bodyPr>
          <a:lstStyle/>
          <a:p>
            <a:r>
              <a:rPr lang="en-US" sz="1200" b="1" dirty="0">
                <a:latin typeface="+mj-lt"/>
                <a:ea typeface="Calibri" panose="020F0502020204030204" pitchFamily="34" charset="0"/>
              </a:rPr>
              <a:t>Lefsrud, L.M.</a:t>
            </a:r>
            <a:r>
              <a:rPr lang="en-US" sz="1200" dirty="0">
                <a:latin typeface="+mj-lt"/>
                <a:ea typeface="Calibri" panose="020F0502020204030204" pitchFamily="34" charset="0"/>
              </a:rPr>
              <a:t> Oberg, A. &amp; Meyer, R. (2019). Organizational emotions in online climate change debate. </a:t>
            </a:r>
            <a:r>
              <a:rPr lang="en-US" sz="1200" i="1" dirty="0">
                <a:latin typeface="+mj-lt"/>
                <a:ea typeface="Calibri" panose="020F0502020204030204" pitchFamily="34" charset="0"/>
              </a:rPr>
              <a:t>Academy of Management Proceedings</a:t>
            </a:r>
            <a:endParaRPr lang="en-CA" sz="1200" i="1"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00931" y="4846089"/>
            <a:ext cx="4764741" cy="0"/>
          </a:xfrm>
          <a:custGeom>
            <a:avLst/>
            <a:gdLst/>
            <a:ahLst/>
            <a:cxnLst/>
            <a:rect l="l" t="t" r="r" b="b"/>
            <a:pathLst>
              <a:path w="5400040">
                <a:moveTo>
                  <a:pt x="0" y="0"/>
                </a:moveTo>
                <a:lnTo>
                  <a:pt x="5399829" y="0"/>
                </a:lnTo>
              </a:path>
            </a:pathLst>
          </a:custGeom>
          <a:ln w="10277">
            <a:solidFill>
              <a:srgbClr val="D9D9D9"/>
            </a:solidFill>
          </a:ln>
        </p:spPr>
        <p:txBody>
          <a:bodyPr wrap="square" lIns="0" tIns="0" rIns="0" bIns="0" rtlCol="0"/>
          <a:lstStyle/>
          <a:p>
            <a:endParaRPr sz="1588">
              <a:solidFill>
                <a:srgbClr val="EEEDEA"/>
              </a:solidFill>
            </a:endParaRPr>
          </a:p>
        </p:txBody>
      </p:sp>
      <p:sp>
        <p:nvSpPr>
          <p:cNvPr id="3" name="object 3"/>
          <p:cNvSpPr/>
          <p:nvPr/>
        </p:nvSpPr>
        <p:spPr>
          <a:xfrm>
            <a:off x="2500931" y="4383597"/>
            <a:ext cx="4764741" cy="0"/>
          </a:xfrm>
          <a:custGeom>
            <a:avLst/>
            <a:gdLst/>
            <a:ahLst/>
            <a:cxnLst/>
            <a:rect l="l" t="t" r="r" b="b"/>
            <a:pathLst>
              <a:path w="5400040">
                <a:moveTo>
                  <a:pt x="0" y="0"/>
                </a:moveTo>
                <a:lnTo>
                  <a:pt x="5399829" y="0"/>
                </a:lnTo>
              </a:path>
            </a:pathLst>
          </a:custGeom>
          <a:ln w="10277">
            <a:solidFill>
              <a:srgbClr val="D9D9D9"/>
            </a:solidFill>
          </a:ln>
        </p:spPr>
        <p:txBody>
          <a:bodyPr wrap="square" lIns="0" tIns="0" rIns="0" bIns="0" rtlCol="0"/>
          <a:lstStyle/>
          <a:p>
            <a:endParaRPr sz="1588">
              <a:solidFill>
                <a:srgbClr val="EEEDEA"/>
              </a:solidFill>
            </a:endParaRPr>
          </a:p>
        </p:txBody>
      </p:sp>
      <p:sp>
        <p:nvSpPr>
          <p:cNvPr id="4" name="object 4"/>
          <p:cNvSpPr/>
          <p:nvPr/>
        </p:nvSpPr>
        <p:spPr>
          <a:xfrm>
            <a:off x="2500931" y="3912037"/>
            <a:ext cx="4764741" cy="0"/>
          </a:xfrm>
          <a:custGeom>
            <a:avLst/>
            <a:gdLst/>
            <a:ahLst/>
            <a:cxnLst/>
            <a:rect l="l" t="t" r="r" b="b"/>
            <a:pathLst>
              <a:path w="5400040">
                <a:moveTo>
                  <a:pt x="0" y="0"/>
                </a:moveTo>
                <a:lnTo>
                  <a:pt x="5399829" y="0"/>
                </a:lnTo>
              </a:path>
            </a:pathLst>
          </a:custGeom>
          <a:ln w="10277">
            <a:solidFill>
              <a:srgbClr val="D9D9D9"/>
            </a:solidFill>
          </a:ln>
        </p:spPr>
        <p:txBody>
          <a:bodyPr wrap="square" lIns="0" tIns="0" rIns="0" bIns="0" rtlCol="0"/>
          <a:lstStyle/>
          <a:p>
            <a:endParaRPr sz="1588">
              <a:solidFill>
                <a:srgbClr val="EEEDEA"/>
              </a:solidFill>
            </a:endParaRPr>
          </a:p>
        </p:txBody>
      </p:sp>
      <p:sp>
        <p:nvSpPr>
          <p:cNvPr id="5" name="object 5"/>
          <p:cNvSpPr/>
          <p:nvPr/>
        </p:nvSpPr>
        <p:spPr>
          <a:xfrm>
            <a:off x="2500931" y="3449545"/>
            <a:ext cx="4764741" cy="0"/>
          </a:xfrm>
          <a:custGeom>
            <a:avLst/>
            <a:gdLst/>
            <a:ahLst/>
            <a:cxnLst/>
            <a:rect l="l" t="t" r="r" b="b"/>
            <a:pathLst>
              <a:path w="5400040">
                <a:moveTo>
                  <a:pt x="0" y="0"/>
                </a:moveTo>
                <a:lnTo>
                  <a:pt x="5399829" y="0"/>
                </a:lnTo>
              </a:path>
            </a:pathLst>
          </a:custGeom>
          <a:ln w="10277">
            <a:solidFill>
              <a:srgbClr val="D9D9D9"/>
            </a:solidFill>
          </a:ln>
        </p:spPr>
        <p:txBody>
          <a:bodyPr wrap="square" lIns="0" tIns="0" rIns="0" bIns="0" rtlCol="0"/>
          <a:lstStyle/>
          <a:p>
            <a:endParaRPr sz="1588">
              <a:solidFill>
                <a:srgbClr val="EEEDEA"/>
              </a:solidFill>
            </a:endParaRPr>
          </a:p>
        </p:txBody>
      </p:sp>
      <p:sp>
        <p:nvSpPr>
          <p:cNvPr id="6" name="object 6"/>
          <p:cNvSpPr/>
          <p:nvPr/>
        </p:nvSpPr>
        <p:spPr>
          <a:xfrm>
            <a:off x="2500931" y="2977985"/>
            <a:ext cx="4764741" cy="0"/>
          </a:xfrm>
          <a:custGeom>
            <a:avLst/>
            <a:gdLst/>
            <a:ahLst/>
            <a:cxnLst/>
            <a:rect l="l" t="t" r="r" b="b"/>
            <a:pathLst>
              <a:path w="5400040">
                <a:moveTo>
                  <a:pt x="0" y="0"/>
                </a:moveTo>
                <a:lnTo>
                  <a:pt x="5399829" y="0"/>
                </a:lnTo>
              </a:path>
            </a:pathLst>
          </a:custGeom>
          <a:ln w="10277">
            <a:solidFill>
              <a:srgbClr val="D9D9D9"/>
            </a:solidFill>
          </a:ln>
        </p:spPr>
        <p:txBody>
          <a:bodyPr wrap="square" lIns="0" tIns="0" rIns="0" bIns="0" rtlCol="0"/>
          <a:lstStyle/>
          <a:p>
            <a:endParaRPr sz="1588">
              <a:solidFill>
                <a:srgbClr val="EEEDEA"/>
              </a:solidFill>
            </a:endParaRPr>
          </a:p>
        </p:txBody>
      </p:sp>
      <p:sp>
        <p:nvSpPr>
          <p:cNvPr id="7" name="object 7"/>
          <p:cNvSpPr/>
          <p:nvPr/>
        </p:nvSpPr>
        <p:spPr>
          <a:xfrm>
            <a:off x="2500931" y="2515494"/>
            <a:ext cx="4764741" cy="0"/>
          </a:xfrm>
          <a:custGeom>
            <a:avLst/>
            <a:gdLst/>
            <a:ahLst/>
            <a:cxnLst/>
            <a:rect l="l" t="t" r="r" b="b"/>
            <a:pathLst>
              <a:path w="5400040">
                <a:moveTo>
                  <a:pt x="0" y="0"/>
                </a:moveTo>
                <a:lnTo>
                  <a:pt x="5399829" y="0"/>
                </a:lnTo>
              </a:path>
            </a:pathLst>
          </a:custGeom>
          <a:ln w="10277">
            <a:solidFill>
              <a:srgbClr val="D9D9D9"/>
            </a:solidFill>
          </a:ln>
        </p:spPr>
        <p:txBody>
          <a:bodyPr wrap="square" lIns="0" tIns="0" rIns="0" bIns="0" rtlCol="0"/>
          <a:lstStyle/>
          <a:p>
            <a:endParaRPr sz="1588">
              <a:solidFill>
                <a:srgbClr val="EEEDEA"/>
              </a:solidFill>
            </a:endParaRPr>
          </a:p>
        </p:txBody>
      </p:sp>
      <p:sp>
        <p:nvSpPr>
          <p:cNvPr id="8" name="object 8"/>
          <p:cNvSpPr/>
          <p:nvPr/>
        </p:nvSpPr>
        <p:spPr>
          <a:xfrm>
            <a:off x="3180288" y="2515494"/>
            <a:ext cx="0" cy="2802591"/>
          </a:xfrm>
          <a:custGeom>
            <a:avLst/>
            <a:gdLst/>
            <a:ahLst/>
            <a:cxnLst/>
            <a:rect l="l" t="t" r="r" b="b"/>
            <a:pathLst>
              <a:path h="3176270">
                <a:moveTo>
                  <a:pt x="0" y="0"/>
                </a:moveTo>
                <a:lnTo>
                  <a:pt x="0" y="3175776"/>
                </a:lnTo>
              </a:path>
            </a:pathLst>
          </a:custGeom>
          <a:ln w="10265">
            <a:solidFill>
              <a:srgbClr val="D9D9D9"/>
            </a:solidFill>
          </a:ln>
        </p:spPr>
        <p:txBody>
          <a:bodyPr wrap="square" lIns="0" tIns="0" rIns="0" bIns="0" rtlCol="0"/>
          <a:lstStyle/>
          <a:p>
            <a:endParaRPr sz="1588">
              <a:solidFill>
                <a:srgbClr val="EEEDEA"/>
              </a:solidFill>
            </a:endParaRPr>
          </a:p>
        </p:txBody>
      </p:sp>
      <p:sp>
        <p:nvSpPr>
          <p:cNvPr id="9" name="object 9"/>
          <p:cNvSpPr/>
          <p:nvPr/>
        </p:nvSpPr>
        <p:spPr>
          <a:xfrm>
            <a:off x="3859645" y="2515494"/>
            <a:ext cx="0" cy="2802591"/>
          </a:xfrm>
          <a:custGeom>
            <a:avLst/>
            <a:gdLst/>
            <a:ahLst/>
            <a:cxnLst/>
            <a:rect l="l" t="t" r="r" b="b"/>
            <a:pathLst>
              <a:path h="3176270">
                <a:moveTo>
                  <a:pt x="0" y="0"/>
                </a:moveTo>
                <a:lnTo>
                  <a:pt x="0" y="3175776"/>
                </a:lnTo>
              </a:path>
            </a:pathLst>
          </a:custGeom>
          <a:ln w="10265">
            <a:solidFill>
              <a:srgbClr val="D9D9D9"/>
            </a:solidFill>
          </a:ln>
        </p:spPr>
        <p:txBody>
          <a:bodyPr wrap="square" lIns="0" tIns="0" rIns="0" bIns="0" rtlCol="0"/>
          <a:lstStyle/>
          <a:p>
            <a:endParaRPr sz="1588">
              <a:solidFill>
                <a:srgbClr val="EEEDEA"/>
              </a:solidFill>
            </a:endParaRPr>
          </a:p>
        </p:txBody>
      </p:sp>
      <p:sp>
        <p:nvSpPr>
          <p:cNvPr id="10" name="object 10"/>
          <p:cNvSpPr/>
          <p:nvPr/>
        </p:nvSpPr>
        <p:spPr>
          <a:xfrm>
            <a:off x="4539001" y="2515494"/>
            <a:ext cx="0" cy="2802591"/>
          </a:xfrm>
          <a:custGeom>
            <a:avLst/>
            <a:gdLst/>
            <a:ahLst/>
            <a:cxnLst/>
            <a:rect l="l" t="t" r="r" b="b"/>
            <a:pathLst>
              <a:path h="3176270">
                <a:moveTo>
                  <a:pt x="0" y="0"/>
                </a:moveTo>
                <a:lnTo>
                  <a:pt x="0" y="3175776"/>
                </a:lnTo>
              </a:path>
            </a:pathLst>
          </a:custGeom>
          <a:ln w="10265">
            <a:solidFill>
              <a:srgbClr val="D9D9D9"/>
            </a:solidFill>
          </a:ln>
        </p:spPr>
        <p:txBody>
          <a:bodyPr wrap="square" lIns="0" tIns="0" rIns="0" bIns="0" rtlCol="0"/>
          <a:lstStyle/>
          <a:p>
            <a:endParaRPr sz="1588">
              <a:solidFill>
                <a:srgbClr val="EEEDEA"/>
              </a:solidFill>
            </a:endParaRPr>
          </a:p>
        </p:txBody>
      </p:sp>
      <p:sp>
        <p:nvSpPr>
          <p:cNvPr id="11" name="object 11"/>
          <p:cNvSpPr/>
          <p:nvPr/>
        </p:nvSpPr>
        <p:spPr>
          <a:xfrm>
            <a:off x="5218358" y="2515494"/>
            <a:ext cx="0" cy="2802591"/>
          </a:xfrm>
          <a:custGeom>
            <a:avLst/>
            <a:gdLst/>
            <a:ahLst/>
            <a:cxnLst/>
            <a:rect l="l" t="t" r="r" b="b"/>
            <a:pathLst>
              <a:path h="3176270">
                <a:moveTo>
                  <a:pt x="0" y="0"/>
                </a:moveTo>
                <a:lnTo>
                  <a:pt x="0" y="3175776"/>
                </a:lnTo>
              </a:path>
            </a:pathLst>
          </a:custGeom>
          <a:ln w="10265">
            <a:solidFill>
              <a:srgbClr val="D9D9D9"/>
            </a:solidFill>
          </a:ln>
        </p:spPr>
        <p:txBody>
          <a:bodyPr wrap="square" lIns="0" tIns="0" rIns="0" bIns="0" rtlCol="0"/>
          <a:lstStyle/>
          <a:p>
            <a:endParaRPr sz="1588">
              <a:solidFill>
                <a:srgbClr val="EEEDEA"/>
              </a:solidFill>
            </a:endParaRPr>
          </a:p>
        </p:txBody>
      </p:sp>
      <p:sp>
        <p:nvSpPr>
          <p:cNvPr id="12" name="object 12"/>
          <p:cNvSpPr/>
          <p:nvPr/>
        </p:nvSpPr>
        <p:spPr>
          <a:xfrm>
            <a:off x="5906772" y="2515494"/>
            <a:ext cx="0" cy="2802591"/>
          </a:xfrm>
          <a:custGeom>
            <a:avLst/>
            <a:gdLst/>
            <a:ahLst/>
            <a:cxnLst/>
            <a:rect l="l" t="t" r="r" b="b"/>
            <a:pathLst>
              <a:path h="3176270">
                <a:moveTo>
                  <a:pt x="0" y="0"/>
                </a:moveTo>
                <a:lnTo>
                  <a:pt x="0" y="3175776"/>
                </a:lnTo>
              </a:path>
            </a:pathLst>
          </a:custGeom>
          <a:ln w="10265">
            <a:solidFill>
              <a:srgbClr val="D9D9D9"/>
            </a:solidFill>
          </a:ln>
        </p:spPr>
        <p:txBody>
          <a:bodyPr wrap="square" lIns="0" tIns="0" rIns="0" bIns="0" rtlCol="0"/>
          <a:lstStyle/>
          <a:p>
            <a:endParaRPr sz="1588">
              <a:solidFill>
                <a:srgbClr val="EEEDEA"/>
              </a:solidFill>
            </a:endParaRPr>
          </a:p>
        </p:txBody>
      </p:sp>
      <p:sp>
        <p:nvSpPr>
          <p:cNvPr id="13" name="object 13"/>
          <p:cNvSpPr/>
          <p:nvPr/>
        </p:nvSpPr>
        <p:spPr>
          <a:xfrm>
            <a:off x="6586129" y="2515494"/>
            <a:ext cx="0" cy="2802591"/>
          </a:xfrm>
          <a:custGeom>
            <a:avLst/>
            <a:gdLst/>
            <a:ahLst/>
            <a:cxnLst/>
            <a:rect l="l" t="t" r="r" b="b"/>
            <a:pathLst>
              <a:path h="3176270">
                <a:moveTo>
                  <a:pt x="0" y="0"/>
                </a:moveTo>
                <a:lnTo>
                  <a:pt x="0" y="3175776"/>
                </a:lnTo>
              </a:path>
            </a:pathLst>
          </a:custGeom>
          <a:ln w="10265">
            <a:solidFill>
              <a:srgbClr val="D9D9D9"/>
            </a:solidFill>
          </a:ln>
        </p:spPr>
        <p:txBody>
          <a:bodyPr wrap="square" lIns="0" tIns="0" rIns="0" bIns="0" rtlCol="0"/>
          <a:lstStyle/>
          <a:p>
            <a:endParaRPr sz="1588">
              <a:solidFill>
                <a:srgbClr val="EEEDEA"/>
              </a:solidFill>
            </a:endParaRPr>
          </a:p>
        </p:txBody>
      </p:sp>
      <p:sp>
        <p:nvSpPr>
          <p:cNvPr id="14" name="object 14"/>
          <p:cNvSpPr/>
          <p:nvPr/>
        </p:nvSpPr>
        <p:spPr>
          <a:xfrm>
            <a:off x="7265485" y="2515494"/>
            <a:ext cx="0" cy="2802591"/>
          </a:xfrm>
          <a:custGeom>
            <a:avLst/>
            <a:gdLst/>
            <a:ahLst/>
            <a:cxnLst/>
            <a:rect l="l" t="t" r="r" b="b"/>
            <a:pathLst>
              <a:path h="3176270">
                <a:moveTo>
                  <a:pt x="0" y="0"/>
                </a:moveTo>
                <a:lnTo>
                  <a:pt x="0" y="3175776"/>
                </a:lnTo>
              </a:path>
            </a:pathLst>
          </a:custGeom>
          <a:ln w="10265">
            <a:solidFill>
              <a:srgbClr val="D9D9D9"/>
            </a:solidFill>
          </a:ln>
        </p:spPr>
        <p:txBody>
          <a:bodyPr wrap="square" lIns="0" tIns="0" rIns="0" bIns="0" rtlCol="0"/>
          <a:lstStyle/>
          <a:p>
            <a:endParaRPr sz="1588">
              <a:solidFill>
                <a:srgbClr val="EEEDEA"/>
              </a:solidFill>
            </a:endParaRPr>
          </a:p>
        </p:txBody>
      </p:sp>
      <p:sp>
        <p:nvSpPr>
          <p:cNvPr id="15" name="object 15"/>
          <p:cNvSpPr/>
          <p:nvPr/>
        </p:nvSpPr>
        <p:spPr>
          <a:xfrm>
            <a:off x="2500931" y="2515494"/>
            <a:ext cx="0" cy="2802591"/>
          </a:xfrm>
          <a:custGeom>
            <a:avLst/>
            <a:gdLst/>
            <a:ahLst/>
            <a:cxnLst/>
            <a:rect l="l" t="t" r="r" b="b"/>
            <a:pathLst>
              <a:path h="3176270">
                <a:moveTo>
                  <a:pt x="0" y="3175776"/>
                </a:moveTo>
                <a:lnTo>
                  <a:pt x="0" y="0"/>
                </a:lnTo>
              </a:path>
            </a:pathLst>
          </a:custGeom>
          <a:ln w="10265">
            <a:solidFill>
              <a:srgbClr val="BFBFBF"/>
            </a:solidFill>
          </a:ln>
        </p:spPr>
        <p:txBody>
          <a:bodyPr wrap="square" lIns="0" tIns="0" rIns="0" bIns="0" rtlCol="0"/>
          <a:lstStyle/>
          <a:p>
            <a:endParaRPr sz="1588">
              <a:solidFill>
                <a:srgbClr val="EEEDEA"/>
              </a:solidFill>
            </a:endParaRPr>
          </a:p>
        </p:txBody>
      </p:sp>
      <p:sp>
        <p:nvSpPr>
          <p:cNvPr id="16" name="object 16"/>
          <p:cNvSpPr/>
          <p:nvPr/>
        </p:nvSpPr>
        <p:spPr>
          <a:xfrm>
            <a:off x="2500931" y="5317649"/>
            <a:ext cx="4764741" cy="0"/>
          </a:xfrm>
          <a:custGeom>
            <a:avLst/>
            <a:gdLst/>
            <a:ahLst/>
            <a:cxnLst/>
            <a:rect l="l" t="t" r="r" b="b"/>
            <a:pathLst>
              <a:path w="5400040">
                <a:moveTo>
                  <a:pt x="0" y="0"/>
                </a:moveTo>
                <a:lnTo>
                  <a:pt x="5399829" y="0"/>
                </a:lnTo>
              </a:path>
            </a:pathLst>
          </a:custGeom>
          <a:ln w="10277">
            <a:solidFill>
              <a:srgbClr val="BFBFBF"/>
            </a:solidFill>
          </a:ln>
        </p:spPr>
        <p:txBody>
          <a:bodyPr wrap="square" lIns="0" tIns="0" rIns="0" bIns="0" rtlCol="0"/>
          <a:lstStyle/>
          <a:p>
            <a:endParaRPr sz="1588">
              <a:solidFill>
                <a:srgbClr val="EEEDEA"/>
              </a:solidFill>
            </a:endParaRPr>
          </a:p>
        </p:txBody>
      </p:sp>
      <p:sp>
        <p:nvSpPr>
          <p:cNvPr id="17" name="object 17"/>
          <p:cNvSpPr/>
          <p:nvPr/>
        </p:nvSpPr>
        <p:spPr>
          <a:xfrm>
            <a:off x="2473757" y="4129680"/>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90"/>
                </a:lnTo>
                <a:lnTo>
                  <a:pt x="12539" y="39495"/>
                </a:lnTo>
                <a:lnTo>
                  <a:pt x="20532" y="41111"/>
                </a:lnTo>
                <a:lnTo>
                  <a:pt x="28523" y="39495"/>
                </a:lnTo>
                <a:lnTo>
                  <a:pt x="35049" y="35090"/>
                </a:lnTo>
                <a:lnTo>
                  <a:pt x="39449" y="28556"/>
                </a:lnTo>
                <a:lnTo>
                  <a:pt x="41062" y="20554"/>
                </a:lnTo>
                <a:lnTo>
                  <a:pt x="39449" y="12553"/>
                </a:lnTo>
                <a:lnTo>
                  <a:pt x="35049" y="6020"/>
                </a:lnTo>
                <a:lnTo>
                  <a:pt x="28523"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18" name="object 18"/>
          <p:cNvSpPr/>
          <p:nvPr/>
        </p:nvSpPr>
        <p:spPr>
          <a:xfrm>
            <a:off x="2473757" y="4129680"/>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19" name="object 19"/>
          <p:cNvSpPr/>
          <p:nvPr/>
        </p:nvSpPr>
        <p:spPr>
          <a:xfrm>
            <a:off x="2537164" y="3195629"/>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90"/>
                </a:lnTo>
                <a:lnTo>
                  <a:pt x="12539" y="39495"/>
                </a:lnTo>
                <a:lnTo>
                  <a:pt x="20532" y="41111"/>
                </a:lnTo>
                <a:lnTo>
                  <a:pt x="28524" y="39495"/>
                </a:lnTo>
                <a:lnTo>
                  <a:pt x="35050" y="35090"/>
                </a:lnTo>
                <a:lnTo>
                  <a:pt x="39450" y="28556"/>
                </a:lnTo>
                <a:lnTo>
                  <a:pt x="41064" y="20554"/>
                </a:lnTo>
                <a:lnTo>
                  <a:pt x="39450" y="12553"/>
                </a:lnTo>
                <a:lnTo>
                  <a:pt x="35050" y="6020"/>
                </a:lnTo>
                <a:lnTo>
                  <a:pt x="28524"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20" name="object 20"/>
          <p:cNvSpPr/>
          <p:nvPr/>
        </p:nvSpPr>
        <p:spPr>
          <a:xfrm>
            <a:off x="2537164" y="3195629"/>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21" name="object 21"/>
          <p:cNvSpPr/>
          <p:nvPr/>
        </p:nvSpPr>
        <p:spPr>
          <a:xfrm>
            <a:off x="2609629" y="3649052"/>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3" y="39494"/>
                </a:lnTo>
                <a:lnTo>
                  <a:pt x="35049" y="35089"/>
                </a:lnTo>
                <a:lnTo>
                  <a:pt x="39449" y="28556"/>
                </a:lnTo>
                <a:lnTo>
                  <a:pt x="41062" y="20554"/>
                </a:lnTo>
                <a:lnTo>
                  <a:pt x="39449" y="12553"/>
                </a:lnTo>
                <a:lnTo>
                  <a:pt x="35049" y="6020"/>
                </a:lnTo>
                <a:lnTo>
                  <a:pt x="28523"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22" name="object 22"/>
          <p:cNvSpPr/>
          <p:nvPr/>
        </p:nvSpPr>
        <p:spPr>
          <a:xfrm>
            <a:off x="2609628" y="3649052"/>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23" name="object 23"/>
          <p:cNvSpPr/>
          <p:nvPr/>
        </p:nvSpPr>
        <p:spPr>
          <a:xfrm>
            <a:off x="2673035" y="3839489"/>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90"/>
                </a:lnTo>
                <a:lnTo>
                  <a:pt x="12539" y="39495"/>
                </a:lnTo>
                <a:lnTo>
                  <a:pt x="20532" y="41111"/>
                </a:lnTo>
                <a:lnTo>
                  <a:pt x="28524" y="39495"/>
                </a:lnTo>
                <a:lnTo>
                  <a:pt x="35050" y="35090"/>
                </a:lnTo>
                <a:lnTo>
                  <a:pt x="39450" y="28556"/>
                </a:lnTo>
                <a:lnTo>
                  <a:pt x="41064" y="20554"/>
                </a:lnTo>
                <a:lnTo>
                  <a:pt x="39450" y="12553"/>
                </a:lnTo>
                <a:lnTo>
                  <a:pt x="35050" y="6020"/>
                </a:lnTo>
                <a:lnTo>
                  <a:pt x="28524"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24" name="object 24"/>
          <p:cNvSpPr/>
          <p:nvPr/>
        </p:nvSpPr>
        <p:spPr>
          <a:xfrm>
            <a:off x="2673036" y="3839489"/>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25" name="object 25"/>
          <p:cNvSpPr/>
          <p:nvPr/>
        </p:nvSpPr>
        <p:spPr>
          <a:xfrm>
            <a:off x="2745500" y="3812285"/>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3" y="39494"/>
                </a:lnTo>
                <a:lnTo>
                  <a:pt x="35049" y="35089"/>
                </a:lnTo>
                <a:lnTo>
                  <a:pt x="39449" y="28556"/>
                </a:lnTo>
                <a:lnTo>
                  <a:pt x="41062" y="20554"/>
                </a:lnTo>
                <a:lnTo>
                  <a:pt x="39449" y="12553"/>
                </a:lnTo>
                <a:lnTo>
                  <a:pt x="35049" y="6020"/>
                </a:lnTo>
                <a:lnTo>
                  <a:pt x="28523"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26" name="object 26"/>
          <p:cNvSpPr/>
          <p:nvPr/>
        </p:nvSpPr>
        <p:spPr>
          <a:xfrm>
            <a:off x="2745500" y="3812284"/>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27" name="object 27"/>
          <p:cNvSpPr/>
          <p:nvPr/>
        </p:nvSpPr>
        <p:spPr>
          <a:xfrm>
            <a:off x="2808907" y="4165955"/>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50" y="35089"/>
                </a:lnTo>
                <a:lnTo>
                  <a:pt x="39450" y="28556"/>
                </a:lnTo>
                <a:lnTo>
                  <a:pt x="41064" y="20554"/>
                </a:lnTo>
                <a:lnTo>
                  <a:pt x="39450" y="12553"/>
                </a:lnTo>
                <a:lnTo>
                  <a:pt x="35050" y="6020"/>
                </a:lnTo>
                <a:lnTo>
                  <a:pt x="28524"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28" name="object 28"/>
          <p:cNvSpPr/>
          <p:nvPr/>
        </p:nvSpPr>
        <p:spPr>
          <a:xfrm>
            <a:off x="2808907" y="4165954"/>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29" name="object 29"/>
          <p:cNvSpPr/>
          <p:nvPr/>
        </p:nvSpPr>
        <p:spPr>
          <a:xfrm>
            <a:off x="2881372" y="4292913"/>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3" y="39494"/>
                </a:lnTo>
                <a:lnTo>
                  <a:pt x="35049" y="35089"/>
                </a:lnTo>
                <a:lnTo>
                  <a:pt x="39449" y="28556"/>
                </a:lnTo>
                <a:lnTo>
                  <a:pt x="41062" y="20554"/>
                </a:lnTo>
                <a:lnTo>
                  <a:pt x="39449" y="12553"/>
                </a:lnTo>
                <a:lnTo>
                  <a:pt x="35049" y="6020"/>
                </a:lnTo>
                <a:lnTo>
                  <a:pt x="28523"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30" name="object 30"/>
          <p:cNvSpPr/>
          <p:nvPr/>
        </p:nvSpPr>
        <p:spPr>
          <a:xfrm>
            <a:off x="2881371" y="4292913"/>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31" name="object 31"/>
          <p:cNvSpPr/>
          <p:nvPr/>
        </p:nvSpPr>
        <p:spPr>
          <a:xfrm>
            <a:off x="2944777" y="4283844"/>
            <a:ext cx="36419" cy="36419"/>
          </a:xfrm>
          <a:custGeom>
            <a:avLst/>
            <a:gdLst/>
            <a:ahLst/>
            <a:cxnLst/>
            <a:rect l="l" t="t" r="r" b="b"/>
            <a:pathLst>
              <a:path w="41275" h="41275">
                <a:moveTo>
                  <a:pt x="20532" y="0"/>
                </a:moveTo>
                <a:lnTo>
                  <a:pt x="12539" y="1615"/>
                </a:lnTo>
                <a:lnTo>
                  <a:pt x="6013" y="6020"/>
                </a:lnTo>
                <a:lnTo>
                  <a:pt x="1613" y="12554"/>
                </a:lnTo>
                <a:lnTo>
                  <a:pt x="0" y="20556"/>
                </a:lnTo>
                <a:lnTo>
                  <a:pt x="1613" y="28557"/>
                </a:lnTo>
                <a:lnTo>
                  <a:pt x="6013" y="35090"/>
                </a:lnTo>
                <a:lnTo>
                  <a:pt x="12539" y="39495"/>
                </a:lnTo>
                <a:lnTo>
                  <a:pt x="20532" y="41111"/>
                </a:lnTo>
                <a:lnTo>
                  <a:pt x="28524" y="39495"/>
                </a:lnTo>
                <a:lnTo>
                  <a:pt x="35050" y="35090"/>
                </a:lnTo>
                <a:lnTo>
                  <a:pt x="39450" y="28557"/>
                </a:lnTo>
                <a:lnTo>
                  <a:pt x="41064" y="20556"/>
                </a:lnTo>
                <a:lnTo>
                  <a:pt x="39450" y="12554"/>
                </a:lnTo>
                <a:lnTo>
                  <a:pt x="35050" y="6020"/>
                </a:lnTo>
                <a:lnTo>
                  <a:pt x="28524"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32" name="object 32"/>
          <p:cNvSpPr/>
          <p:nvPr/>
        </p:nvSpPr>
        <p:spPr>
          <a:xfrm>
            <a:off x="2944778" y="4283844"/>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33" name="object 33"/>
          <p:cNvSpPr/>
          <p:nvPr/>
        </p:nvSpPr>
        <p:spPr>
          <a:xfrm>
            <a:off x="3017242" y="4338255"/>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3" y="39494"/>
                </a:lnTo>
                <a:lnTo>
                  <a:pt x="35049" y="35089"/>
                </a:lnTo>
                <a:lnTo>
                  <a:pt x="39449" y="28556"/>
                </a:lnTo>
                <a:lnTo>
                  <a:pt x="41062" y="20554"/>
                </a:lnTo>
                <a:lnTo>
                  <a:pt x="39449" y="12553"/>
                </a:lnTo>
                <a:lnTo>
                  <a:pt x="35049" y="6020"/>
                </a:lnTo>
                <a:lnTo>
                  <a:pt x="28523"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34" name="object 34"/>
          <p:cNvSpPr/>
          <p:nvPr/>
        </p:nvSpPr>
        <p:spPr>
          <a:xfrm>
            <a:off x="3017242" y="4338255"/>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35" name="object 35"/>
          <p:cNvSpPr/>
          <p:nvPr/>
        </p:nvSpPr>
        <p:spPr>
          <a:xfrm>
            <a:off x="3080649" y="4619377"/>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90"/>
                </a:lnTo>
                <a:lnTo>
                  <a:pt x="12539" y="39495"/>
                </a:lnTo>
                <a:lnTo>
                  <a:pt x="20532" y="41111"/>
                </a:lnTo>
                <a:lnTo>
                  <a:pt x="28524" y="39495"/>
                </a:lnTo>
                <a:lnTo>
                  <a:pt x="35050" y="35090"/>
                </a:lnTo>
                <a:lnTo>
                  <a:pt x="39450" y="28556"/>
                </a:lnTo>
                <a:lnTo>
                  <a:pt x="41064" y="20554"/>
                </a:lnTo>
                <a:lnTo>
                  <a:pt x="39450" y="12553"/>
                </a:lnTo>
                <a:lnTo>
                  <a:pt x="35050" y="6020"/>
                </a:lnTo>
                <a:lnTo>
                  <a:pt x="28524"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36" name="object 36"/>
          <p:cNvSpPr/>
          <p:nvPr/>
        </p:nvSpPr>
        <p:spPr>
          <a:xfrm>
            <a:off x="3080649" y="4619377"/>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37" name="object 37"/>
          <p:cNvSpPr/>
          <p:nvPr/>
        </p:nvSpPr>
        <p:spPr>
          <a:xfrm>
            <a:off x="3153114" y="4637514"/>
            <a:ext cx="36419" cy="36419"/>
          </a:xfrm>
          <a:custGeom>
            <a:avLst/>
            <a:gdLst/>
            <a:ahLst/>
            <a:cxnLst/>
            <a:rect l="l" t="t" r="r" b="b"/>
            <a:pathLst>
              <a:path w="41275" h="41275">
                <a:moveTo>
                  <a:pt x="20532" y="0"/>
                </a:moveTo>
                <a:lnTo>
                  <a:pt x="12539" y="1615"/>
                </a:lnTo>
                <a:lnTo>
                  <a:pt x="6013" y="6020"/>
                </a:lnTo>
                <a:lnTo>
                  <a:pt x="1613" y="12554"/>
                </a:lnTo>
                <a:lnTo>
                  <a:pt x="0" y="20556"/>
                </a:lnTo>
                <a:lnTo>
                  <a:pt x="1613" y="28557"/>
                </a:lnTo>
                <a:lnTo>
                  <a:pt x="6013" y="35090"/>
                </a:lnTo>
                <a:lnTo>
                  <a:pt x="12539" y="39495"/>
                </a:lnTo>
                <a:lnTo>
                  <a:pt x="20532" y="41111"/>
                </a:lnTo>
                <a:lnTo>
                  <a:pt x="28524" y="39495"/>
                </a:lnTo>
                <a:lnTo>
                  <a:pt x="35049" y="35090"/>
                </a:lnTo>
                <a:lnTo>
                  <a:pt x="39449" y="28557"/>
                </a:lnTo>
                <a:lnTo>
                  <a:pt x="41062" y="20556"/>
                </a:lnTo>
                <a:lnTo>
                  <a:pt x="39449" y="12554"/>
                </a:lnTo>
                <a:lnTo>
                  <a:pt x="35049" y="6020"/>
                </a:lnTo>
                <a:lnTo>
                  <a:pt x="28524"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38" name="object 38"/>
          <p:cNvSpPr/>
          <p:nvPr/>
        </p:nvSpPr>
        <p:spPr>
          <a:xfrm>
            <a:off x="3153113" y="4637514"/>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39" name="object 39"/>
          <p:cNvSpPr/>
          <p:nvPr/>
        </p:nvSpPr>
        <p:spPr>
          <a:xfrm>
            <a:off x="3216520" y="4746337"/>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50" y="35089"/>
                </a:lnTo>
                <a:lnTo>
                  <a:pt x="39450" y="28556"/>
                </a:lnTo>
                <a:lnTo>
                  <a:pt x="41064" y="20554"/>
                </a:lnTo>
                <a:lnTo>
                  <a:pt x="39450" y="12553"/>
                </a:lnTo>
                <a:lnTo>
                  <a:pt x="35050" y="6020"/>
                </a:lnTo>
                <a:lnTo>
                  <a:pt x="28524"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40" name="object 40"/>
          <p:cNvSpPr/>
          <p:nvPr/>
        </p:nvSpPr>
        <p:spPr>
          <a:xfrm>
            <a:off x="3216521" y="4746336"/>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41" name="object 41"/>
          <p:cNvSpPr/>
          <p:nvPr/>
        </p:nvSpPr>
        <p:spPr>
          <a:xfrm>
            <a:off x="3288985" y="4746337"/>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49" y="35089"/>
                </a:lnTo>
                <a:lnTo>
                  <a:pt x="39449" y="28556"/>
                </a:lnTo>
                <a:lnTo>
                  <a:pt x="41062" y="20554"/>
                </a:lnTo>
                <a:lnTo>
                  <a:pt x="39449" y="12553"/>
                </a:lnTo>
                <a:lnTo>
                  <a:pt x="35049" y="6020"/>
                </a:lnTo>
                <a:lnTo>
                  <a:pt x="28524"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42" name="object 42"/>
          <p:cNvSpPr/>
          <p:nvPr/>
        </p:nvSpPr>
        <p:spPr>
          <a:xfrm>
            <a:off x="3288985" y="4746336"/>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43" name="object 43"/>
          <p:cNvSpPr/>
          <p:nvPr/>
        </p:nvSpPr>
        <p:spPr>
          <a:xfrm>
            <a:off x="3352391" y="4791679"/>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50" y="35089"/>
                </a:lnTo>
                <a:lnTo>
                  <a:pt x="39450" y="28556"/>
                </a:lnTo>
                <a:lnTo>
                  <a:pt x="41064" y="20554"/>
                </a:lnTo>
                <a:lnTo>
                  <a:pt x="39450" y="12553"/>
                </a:lnTo>
                <a:lnTo>
                  <a:pt x="35050" y="6020"/>
                </a:lnTo>
                <a:lnTo>
                  <a:pt x="28524"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44" name="object 44"/>
          <p:cNvSpPr/>
          <p:nvPr/>
        </p:nvSpPr>
        <p:spPr>
          <a:xfrm>
            <a:off x="3352393" y="4791678"/>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45" name="object 45"/>
          <p:cNvSpPr/>
          <p:nvPr/>
        </p:nvSpPr>
        <p:spPr>
          <a:xfrm>
            <a:off x="3424857" y="4891432"/>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49" y="35089"/>
                </a:lnTo>
                <a:lnTo>
                  <a:pt x="39449" y="28556"/>
                </a:lnTo>
                <a:lnTo>
                  <a:pt x="41062" y="20554"/>
                </a:lnTo>
                <a:lnTo>
                  <a:pt x="39449" y="12553"/>
                </a:lnTo>
                <a:lnTo>
                  <a:pt x="35049" y="6020"/>
                </a:lnTo>
                <a:lnTo>
                  <a:pt x="28524"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46" name="object 46"/>
          <p:cNvSpPr/>
          <p:nvPr/>
        </p:nvSpPr>
        <p:spPr>
          <a:xfrm>
            <a:off x="3424856" y="4891432"/>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47" name="object 47"/>
          <p:cNvSpPr/>
          <p:nvPr/>
        </p:nvSpPr>
        <p:spPr>
          <a:xfrm>
            <a:off x="3420324" y="4941310"/>
            <a:ext cx="3786286" cy="389939"/>
          </a:xfrm>
          <a:prstGeom prst="rect">
            <a:avLst/>
          </a:prstGeom>
          <a:blipFill>
            <a:blip r:embed="rId2" cstate="print"/>
            <a:stretch>
              <a:fillRect/>
            </a:stretch>
          </a:blipFill>
        </p:spPr>
        <p:txBody>
          <a:bodyPr wrap="square" lIns="0" tIns="0" rIns="0" bIns="0" rtlCol="0"/>
          <a:lstStyle/>
          <a:p>
            <a:endParaRPr sz="1588">
              <a:solidFill>
                <a:srgbClr val="EEEDEA"/>
              </a:solidFill>
            </a:endParaRPr>
          </a:p>
        </p:txBody>
      </p:sp>
      <p:sp>
        <p:nvSpPr>
          <p:cNvPr id="48" name="object 48"/>
          <p:cNvSpPr/>
          <p:nvPr/>
        </p:nvSpPr>
        <p:spPr>
          <a:xfrm>
            <a:off x="2473757" y="4247571"/>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3" y="39494"/>
                </a:lnTo>
                <a:lnTo>
                  <a:pt x="35049" y="35089"/>
                </a:lnTo>
                <a:lnTo>
                  <a:pt x="39449" y="28556"/>
                </a:lnTo>
                <a:lnTo>
                  <a:pt x="41062" y="20554"/>
                </a:lnTo>
                <a:lnTo>
                  <a:pt x="39449" y="12553"/>
                </a:lnTo>
                <a:lnTo>
                  <a:pt x="35049" y="6020"/>
                </a:lnTo>
                <a:lnTo>
                  <a:pt x="28523"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49" name="object 49"/>
          <p:cNvSpPr/>
          <p:nvPr/>
        </p:nvSpPr>
        <p:spPr>
          <a:xfrm>
            <a:off x="2473757" y="4247571"/>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50" name="object 50"/>
          <p:cNvSpPr/>
          <p:nvPr/>
        </p:nvSpPr>
        <p:spPr>
          <a:xfrm>
            <a:off x="2537164" y="2887301"/>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50" y="35089"/>
                </a:lnTo>
                <a:lnTo>
                  <a:pt x="39450" y="28556"/>
                </a:lnTo>
                <a:lnTo>
                  <a:pt x="41064" y="20554"/>
                </a:lnTo>
                <a:lnTo>
                  <a:pt x="39450" y="12553"/>
                </a:lnTo>
                <a:lnTo>
                  <a:pt x="35050" y="6020"/>
                </a:lnTo>
                <a:lnTo>
                  <a:pt x="28524"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51" name="object 51"/>
          <p:cNvSpPr/>
          <p:nvPr/>
        </p:nvSpPr>
        <p:spPr>
          <a:xfrm>
            <a:off x="2537164" y="2887301"/>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52" name="object 52"/>
          <p:cNvSpPr/>
          <p:nvPr/>
        </p:nvSpPr>
        <p:spPr>
          <a:xfrm>
            <a:off x="2609629" y="3177492"/>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3" y="39494"/>
                </a:lnTo>
                <a:lnTo>
                  <a:pt x="35049" y="35089"/>
                </a:lnTo>
                <a:lnTo>
                  <a:pt x="39449" y="28556"/>
                </a:lnTo>
                <a:lnTo>
                  <a:pt x="41062" y="20554"/>
                </a:lnTo>
                <a:lnTo>
                  <a:pt x="39449" y="12553"/>
                </a:lnTo>
                <a:lnTo>
                  <a:pt x="35049" y="6020"/>
                </a:lnTo>
                <a:lnTo>
                  <a:pt x="28523"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53" name="object 53"/>
          <p:cNvSpPr/>
          <p:nvPr/>
        </p:nvSpPr>
        <p:spPr>
          <a:xfrm>
            <a:off x="2609628" y="3177492"/>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54" name="object 54"/>
          <p:cNvSpPr/>
          <p:nvPr/>
        </p:nvSpPr>
        <p:spPr>
          <a:xfrm>
            <a:off x="2673035" y="3612778"/>
            <a:ext cx="36419" cy="36419"/>
          </a:xfrm>
          <a:custGeom>
            <a:avLst/>
            <a:gdLst/>
            <a:ahLst/>
            <a:cxnLst/>
            <a:rect l="l" t="t" r="r" b="b"/>
            <a:pathLst>
              <a:path w="41275" h="41275">
                <a:moveTo>
                  <a:pt x="20532" y="0"/>
                </a:moveTo>
                <a:lnTo>
                  <a:pt x="12539" y="1615"/>
                </a:lnTo>
                <a:lnTo>
                  <a:pt x="6013" y="6020"/>
                </a:lnTo>
                <a:lnTo>
                  <a:pt x="1613" y="12554"/>
                </a:lnTo>
                <a:lnTo>
                  <a:pt x="0" y="20556"/>
                </a:lnTo>
                <a:lnTo>
                  <a:pt x="1613" y="28557"/>
                </a:lnTo>
                <a:lnTo>
                  <a:pt x="6013" y="35090"/>
                </a:lnTo>
                <a:lnTo>
                  <a:pt x="12539" y="39495"/>
                </a:lnTo>
                <a:lnTo>
                  <a:pt x="20532" y="41111"/>
                </a:lnTo>
                <a:lnTo>
                  <a:pt x="28524" y="39495"/>
                </a:lnTo>
                <a:lnTo>
                  <a:pt x="35050" y="35090"/>
                </a:lnTo>
                <a:lnTo>
                  <a:pt x="39450" y="28557"/>
                </a:lnTo>
                <a:lnTo>
                  <a:pt x="41064" y="20556"/>
                </a:lnTo>
                <a:lnTo>
                  <a:pt x="39450" y="12554"/>
                </a:lnTo>
                <a:lnTo>
                  <a:pt x="35050" y="6020"/>
                </a:lnTo>
                <a:lnTo>
                  <a:pt x="28524"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55" name="object 55"/>
          <p:cNvSpPr/>
          <p:nvPr/>
        </p:nvSpPr>
        <p:spPr>
          <a:xfrm>
            <a:off x="2673036" y="3612778"/>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56" name="object 56"/>
          <p:cNvSpPr/>
          <p:nvPr/>
        </p:nvSpPr>
        <p:spPr>
          <a:xfrm>
            <a:off x="2745500" y="3540231"/>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3" y="39494"/>
                </a:lnTo>
                <a:lnTo>
                  <a:pt x="35049" y="35089"/>
                </a:lnTo>
                <a:lnTo>
                  <a:pt x="39449" y="28556"/>
                </a:lnTo>
                <a:lnTo>
                  <a:pt x="41062" y="20554"/>
                </a:lnTo>
                <a:lnTo>
                  <a:pt x="39449" y="12553"/>
                </a:lnTo>
                <a:lnTo>
                  <a:pt x="35049" y="6020"/>
                </a:lnTo>
                <a:lnTo>
                  <a:pt x="28523"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57" name="object 57"/>
          <p:cNvSpPr/>
          <p:nvPr/>
        </p:nvSpPr>
        <p:spPr>
          <a:xfrm>
            <a:off x="2745500" y="3540230"/>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58" name="object 58"/>
          <p:cNvSpPr/>
          <p:nvPr/>
        </p:nvSpPr>
        <p:spPr>
          <a:xfrm>
            <a:off x="2808907" y="3848558"/>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50" y="35089"/>
                </a:lnTo>
                <a:lnTo>
                  <a:pt x="39450" y="28556"/>
                </a:lnTo>
                <a:lnTo>
                  <a:pt x="41064" y="20554"/>
                </a:lnTo>
                <a:lnTo>
                  <a:pt x="39450" y="12553"/>
                </a:lnTo>
                <a:lnTo>
                  <a:pt x="35050" y="6020"/>
                </a:lnTo>
                <a:lnTo>
                  <a:pt x="28524"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59" name="object 59"/>
          <p:cNvSpPr/>
          <p:nvPr/>
        </p:nvSpPr>
        <p:spPr>
          <a:xfrm>
            <a:off x="2808907" y="3848558"/>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60" name="object 60"/>
          <p:cNvSpPr/>
          <p:nvPr/>
        </p:nvSpPr>
        <p:spPr>
          <a:xfrm>
            <a:off x="2881372" y="4020859"/>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90"/>
                </a:lnTo>
                <a:lnTo>
                  <a:pt x="12539" y="39495"/>
                </a:lnTo>
                <a:lnTo>
                  <a:pt x="20532" y="41111"/>
                </a:lnTo>
                <a:lnTo>
                  <a:pt x="28523" y="39495"/>
                </a:lnTo>
                <a:lnTo>
                  <a:pt x="35049" y="35090"/>
                </a:lnTo>
                <a:lnTo>
                  <a:pt x="39449" y="28556"/>
                </a:lnTo>
                <a:lnTo>
                  <a:pt x="41062" y="20554"/>
                </a:lnTo>
                <a:lnTo>
                  <a:pt x="39449" y="12553"/>
                </a:lnTo>
                <a:lnTo>
                  <a:pt x="35049" y="6020"/>
                </a:lnTo>
                <a:lnTo>
                  <a:pt x="28523"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61" name="object 61"/>
          <p:cNvSpPr/>
          <p:nvPr/>
        </p:nvSpPr>
        <p:spPr>
          <a:xfrm>
            <a:off x="2881371" y="4020859"/>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62" name="object 62"/>
          <p:cNvSpPr/>
          <p:nvPr/>
        </p:nvSpPr>
        <p:spPr>
          <a:xfrm>
            <a:off x="2944777" y="4356392"/>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50" y="35089"/>
                </a:lnTo>
                <a:lnTo>
                  <a:pt x="39450" y="28556"/>
                </a:lnTo>
                <a:lnTo>
                  <a:pt x="41064" y="20554"/>
                </a:lnTo>
                <a:lnTo>
                  <a:pt x="39450" y="12553"/>
                </a:lnTo>
                <a:lnTo>
                  <a:pt x="35050" y="6020"/>
                </a:lnTo>
                <a:lnTo>
                  <a:pt x="28524"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63" name="object 63"/>
          <p:cNvSpPr/>
          <p:nvPr/>
        </p:nvSpPr>
        <p:spPr>
          <a:xfrm>
            <a:off x="2944778" y="4356392"/>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64" name="object 64"/>
          <p:cNvSpPr/>
          <p:nvPr/>
        </p:nvSpPr>
        <p:spPr>
          <a:xfrm>
            <a:off x="3017242" y="4501488"/>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3" y="39494"/>
                </a:lnTo>
                <a:lnTo>
                  <a:pt x="35049" y="35089"/>
                </a:lnTo>
                <a:lnTo>
                  <a:pt x="39449" y="28556"/>
                </a:lnTo>
                <a:lnTo>
                  <a:pt x="41062" y="20554"/>
                </a:lnTo>
                <a:lnTo>
                  <a:pt x="39449" y="12553"/>
                </a:lnTo>
                <a:lnTo>
                  <a:pt x="35049" y="6020"/>
                </a:lnTo>
                <a:lnTo>
                  <a:pt x="28523"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65" name="object 65"/>
          <p:cNvSpPr/>
          <p:nvPr/>
        </p:nvSpPr>
        <p:spPr>
          <a:xfrm>
            <a:off x="3017242" y="4501487"/>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66" name="object 66"/>
          <p:cNvSpPr/>
          <p:nvPr/>
        </p:nvSpPr>
        <p:spPr>
          <a:xfrm>
            <a:off x="3080649" y="4673789"/>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50" y="35089"/>
                </a:lnTo>
                <a:lnTo>
                  <a:pt x="39450" y="28556"/>
                </a:lnTo>
                <a:lnTo>
                  <a:pt x="41064" y="20554"/>
                </a:lnTo>
                <a:lnTo>
                  <a:pt x="39450" y="12553"/>
                </a:lnTo>
                <a:lnTo>
                  <a:pt x="35050" y="6020"/>
                </a:lnTo>
                <a:lnTo>
                  <a:pt x="28524"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67" name="object 67"/>
          <p:cNvSpPr/>
          <p:nvPr/>
        </p:nvSpPr>
        <p:spPr>
          <a:xfrm>
            <a:off x="3080649" y="4673789"/>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68" name="object 68"/>
          <p:cNvSpPr/>
          <p:nvPr/>
        </p:nvSpPr>
        <p:spPr>
          <a:xfrm>
            <a:off x="3153114" y="4700994"/>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49" y="35089"/>
                </a:lnTo>
                <a:lnTo>
                  <a:pt x="39449" y="28556"/>
                </a:lnTo>
                <a:lnTo>
                  <a:pt x="41062" y="20554"/>
                </a:lnTo>
                <a:lnTo>
                  <a:pt x="39449" y="12553"/>
                </a:lnTo>
                <a:lnTo>
                  <a:pt x="35049" y="6020"/>
                </a:lnTo>
                <a:lnTo>
                  <a:pt x="28524"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69" name="object 69"/>
          <p:cNvSpPr/>
          <p:nvPr/>
        </p:nvSpPr>
        <p:spPr>
          <a:xfrm>
            <a:off x="3153113" y="4700993"/>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70" name="object 70"/>
          <p:cNvSpPr/>
          <p:nvPr/>
        </p:nvSpPr>
        <p:spPr>
          <a:xfrm>
            <a:off x="3216520" y="4791679"/>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50" y="35089"/>
                </a:lnTo>
                <a:lnTo>
                  <a:pt x="39450" y="28556"/>
                </a:lnTo>
                <a:lnTo>
                  <a:pt x="41064" y="20554"/>
                </a:lnTo>
                <a:lnTo>
                  <a:pt x="39450" y="12553"/>
                </a:lnTo>
                <a:lnTo>
                  <a:pt x="35050" y="6020"/>
                </a:lnTo>
                <a:lnTo>
                  <a:pt x="28524"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71" name="object 71"/>
          <p:cNvSpPr/>
          <p:nvPr/>
        </p:nvSpPr>
        <p:spPr>
          <a:xfrm>
            <a:off x="3216521" y="4791678"/>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72" name="object 72"/>
          <p:cNvSpPr/>
          <p:nvPr/>
        </p:nvSpPr>
        <p:spPr>
          <a:xfrm>
            <a:off x="3288985" y="4855158"/>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49" y="35089"/>
                </a:lnTo>
                <a:lnTo>
                  <a:pt x="39449" y="28556"/>
                </a:lnTo>
                <a:lnTo>
                  <a:pt x="41062" y="20554"/>
                </a:lnTo>
                <a:lnTo>
                  <a:pt x="39449" y="12553"/>
                </a:lnTo>
                <a:lnTo>
                  <a:pt x="35049" y="6020"/>
                </a:lnTo>
                <a:lnTo>
                  <a:pt x="28524"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73" name="object 73"/>
          <p:cNvSpPr/>
          <p:nvPr/>
        </p:nvSpPr>
        <p:spPr>
          <a:xfrm>
            <a:off x="3288985" y="4855157"/>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74" name="object 74"/>
          <p:cNvSpPr/>
          <p:nvPr/>
        </p:nvSpPr>
        <p:spPr>
          <a:xfrm>
            <a:off x="3352391" y="4973047"/>
            <a:ext cx="36419" cy="36419"/>
          </a:xfrm>
          <a:custGeom>
            <a:avLst/>
            <a:gdLst/>
            <a:ahLst/>
            <a:cxnLst/>
            <a:rect l="l" t="t" r="r" b="b"/>
            <a:pathLst>
              <a:path w="41275" h="41275">
                <a:moveTo>
                  <a:pt x="20532" y="0"/>
                </a:moveTo>
                <a:lnTo>
                  <a:pt x="12539" y="1615"/>
                </a:lnTo>
                <a:lnTo>
                  <a:pt x="6013" y="6020"/>
                </a:lnTo>
                <a:lnTo>
                  <a:pt x="1613" y="12554"/>
                </a:lnTo>
                <a:lnTo>
                  <a:pt x="0" y="20556"/>
                </a:lnTo>
                <a:lnTo>
                  <a:pt x="1613" y="28556"/>
                </a:lnTo>
                <a:lnTo>
                  <a:pt x="6013" y="35090"/>
                </a:lnTo>
                <a:lnTo>
                  <a:pt x="12539" y="39495"/>
                </a:lnTo>
                <a:lnTo>
                  <a:pt x="20532" y="41111"/>
                </a:lnTo>
                <a:lnTo>
                  <a:pt x="28524" y="39495"/>
                </a:lnTo>
                <a:lnTo>
                  <a:pt x="35050" y="35090"/>
                </a:lnTo>
                <a:lnTo>
                  <a:pt x="39450" y="28556"/>
                </a:lnTo>
                <a:lnTo>
                  <a:pt x="41064" y="20556"/>
                </a:lnTo>
                <a:lnTo>
                  <a:pt x="39450" y="12554"/>
                </a:lnTo>
                <a:lnTo>
                  <a:pt x="35050" y="6020"/>
                </a:lnTo>
                <a:lnTo>
                  <a:pt x="28524" y="1615"/>
                </a:lnTo>
                <a:lnTo>
                  <a:pt x="20532" y="0"/>
                </a:lnTo>
                <a:close/>
              </a:path>
            </a:pathLst>
          </a:custGeom>
          <a:solidFill>
            <a:srgbClr val="ED7D31"/>
          </a:solidFill>
        </p:spPr>
        <p:txBody>
          <a:bodyPr wrap="square" lIns="0" tIns="0" rIns="0" bIns="0" rtlCol="0"/>
          <a:lstStyle/>
          <a:p>
            <a:endParaRPr sz="1588">
              <a:solidFill>
                <a:srgbClr val="EEEDEA"/>
              </a:solidFill>
            </a:endParaRPr>
          </a:p>
        </p:txBody>
      </p:sp>
      <p:sp>
        <p:nvSpPr>
          <p:cNvPr id="75" name="object 75"/>
          <p:cNvSpPr/>
          <p:nvPr/>
        </p:nvSpPr>
        <p:spPr>
          <a:xfrm>
            <a:off x="3352393" y="4973047"/>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76" name="object 76"/>
          <p:cNvSpPr/>
          <p:nvPr/>
        </p:nvSpPr>
        <p:spPr>
          <a:xfrm>
            <a:off x="2558820" y="3453743"/>
            <a:ext cx="4024032" cy="1859616"/>
          </a:xfrm>
          <a:custGeom>
            <a:avLst/>
            <a:gdLst/>
            <a:ahLst/>
            <a:cxnLst/>
            <a:rect l="l" t="t" r="r" b="b"/>
            <a:pathLst>
              <a:path w="4560570" h="2107565">
                <a:moveTo>
                  <a:pt x="4555648" y="2097010"/>
                </a:moveTo>
                <a:lnTo>
                  <a:pt x="4544288" y="2097010"/>
                </a:lnTo>
                <a:lnTo>
                  <a:pt x="4539692" y="2101611"/>
                </a:lnTo>
                <a:lnTo>
                  <a:pt x="4539692" y="2107288"/>
                </a:lnTo>
                <a:lnTo>
                  <a:pt x="4560244" y="2107288"/>
                </a:lnTo>
                <a:lnTo>
                  <a:pt x="4560244" y="2101611"/>
                </a:lnTo>
                <a:lnTo>
                  <a:pt x="4555648" y="2097010"/>
                </a:lnTo>
                <a:close/>
              </a:path>
              <a:path w="4560570" h="2107565">
                <a:moveTo>
                  <a:pt x="4514565" y="2097010"/>
                </a:moveTo>
                <a:lnTo>
                  <a:pt x="4503205" y="2097010"/>
                </a:lnTo>
                <a:lnTo>
                  <a:pt x="4498609" y="2101611"/>
                </a:lnTo>
                <a:lnTo>
                  <a:pt x="4498609" y="2107288"/>
                </a:lnTo>
                <a:lnTo>
                  <a:pt x="4519161" y="2107288"/>
                </a:lnTo>
                <a:lnTo>
                  <a:pt x="4519161" y="2101611"/>
                </a:lnTo>
                <a:lnTo>
                  <a:pt x="4514565" y="2097010"/>
                </a:lnTo>
                <a:close/>
              </a:path>
              <a:path w="4560570" h="2107565">
                <a:moveTo>
                  <a:pt x="4473481" y="2097010"/>
                </a:moveTo>
                <a:lnTo>
                  <a:pt x="4462122" y="2097010"/>
                </a:lnTo>
                <a:lnTo>
                  <a:pt x="4457524" y="2101611"/>
                </a:lnTo>
                <a:lnTo>
                  <a:pt x="4457524" y="2107288"/>
                </a:lnTo>
                <a:lnTo>
                  <a:pt x="4478077" y="2107288"/>
                </a:lnTo>
                <a:lnTo>
                  <a:pt x="4478077" y="2101611"/>
                </a:lnTo>
                <a:lnTo>
                  <a:pt x="4473481" y="2097010"/>
                </a:lnTo>
                <a:close/>
              </a:path>
              <a:path w="4560570" h="2107565">
                <a:moveTo>
                  <a:pt x="4432397" y="2097010"/>
                </a:moveTo>
                <a:lnTo>
                  <a:pt x="4421037" y="2097010"/>
                </a:lnTo>
                <a:lnTo>
                  <a:pt x="4416441" y="2101611"/>
                </a:lnTo>
                <a:lnTo>
                  <a:pt x="4416441" y="2107288"/>
                </a:lnTo>
                <a:lnTo>
                  <a:pt x="4436993" y="2107288"/>
                </a:lnTo>
                <a:lnTo>
                  <a:pt x="4436993" y="2101611"/>
                </a:lnTo>
                <a:lnTo>
                  <a:pt x="4432397" y="2097010"/>
                </a:lnTo>
                <a:close/>
              </a:path>
              <a:path w="4560570" h="2107565">
                <a:moveTo>
                  <a:pt x="4391313" y="2097010"/>
                </a:moveTo>
                <a:lnTo>
                  <a:pt x="4379953" y="2097010"/>
                </a:lnTo>
                <a:lnTo>
                  <a:pt x="4375357" y="2101611"/>
                </a:lnTo>
                <a:lnTo>
                  <a:pt x="4375357" y="2107288"/>
                </a:lnTo>
                <a:lnTo>
                  <a:pt x="4395909" y="2107288"/>
                </a:lnTo>
                <a:lnTo>
                  <a:pt x="4395909" y="2101611"/>
                </a:lnTo>
                <a:lnTo>
                  <a:pt x="4391313" y="2097010"/>
                </a:lnTo>
                <a:close/>
              </a:path>
              <a:path w="4560570" h="2107565">
                <a:moveTo>
                  <a:pt x="4350230" y="2097010"/>
                </a:moveTo>
                <a:lnTo>
                  <a:pt x="4338869" y="2097010"/>
                </a:lnTo>
                <a:lnTo>
                  <a:pt x="4334273" y="2101611"/>
                </a:lnTo>
                <a:lnTo>
                  <a:pt x="4334273" y="2107288"/>
                </a:lnTo>
                <a:lnTo>
                  <a:pt x="4354826" y="2107288"/>
                </a:lnTo>
                <a:lnTo>
                  <a:pt x="4354826" y="2101611"/>
                </a:lnTo>
                <a:lnTo>
                  <a:pt x="4350230" y="2097010"/>
                </a:lnTo>
                <a:close/>
              </a:path>
              <a:path w="4560570" h="2107565">
                <a:moveTo>
                  <a:pt x="4309145" y="2097010"/>
                </a:moveTo>
                <a:lnTo>
                  <a:pt x="4297786" y="2097010"/>
                </a:lnTo>
                <a:lnTo>
                  <a:pt x="4293189" y="2101611"/>
                </a:lnTo>
                <a:lnTo>
                  <a:pt x="4293189" y="2107288"/>
                </a:lnTo>
                <a:lnTo>
                  <a:pt x="4313742" y="2107288"/>
                </a:lnTo>
                <a:lnTo>
                  <a:pt x="4313742" y="2101611"/>
                </a:lnTo>
                <a:lnTo>
                  <a:pt x="4309145" y="2097010"/>
                </a:lnTo>
                <a:close/>
              </a:path>
              <a:path w="4560570" h="2107565">
                <a:moveTo>
                  <a:pt x="4268062" y="2097010"/>
                </a:moveTo>
                <a:lnTo>
                  <a:pt x="4256703" y="2097010"/>
                </a:lnTo>
                <a:lnTo>
                  <a:pt x="4252106" y="2101611"/>
                </a:lnTo>
                <a:lnTo>
                  <a:pt x="4252106" y="2107288"/>
                </a:lnTo>
                <a:lnTo>
                  <a:pt x="4272658" y="2107288"/>
                </a:lnTo>
                <a:lnTo>
                  <a:pt x="4272658" y="2101611"/>
                </a:lnTo>
                <a:lnTo>
                  <a:pt x="4268062" y="2097010"/>
                </a:lnTo>
                <a:close/>
              </a:path>
              <a:path w="4560570" h="2107565">
                <a:moveTo>
                  <a:pt x="4226977" y="2097010"/>
                </a:moveTo>
                <a:lnTo>
                  <a:pt x="4215617" y="2097010"/>
                </a:lnTo>
                <a:lnTo>
                  <a:pt x="4211021" y="2101611"/>
                </a:lnTo>
                <a:lnTo>
                  <a:pt x="4211021" y="2107288"/>
                </a:lnTo>
                <a:lnTo>
                  <a:pt x="4231573" y="2107288"/>
                </a:lnTo>
                <a:lnTo>
                  <a:pt x="4231573" y="2101611"/>
                </a:lnTo>
                <a:lnTo>
                  <a:pt x="4226977" y="2097010"/>
                </a:lnTo>
                <a:close/>
              </a:path>
              <a:path w="4560570" h="2107565">
                <a:moveTo>
                  <a:pt x="4185894" y="2097010"/>
                </a:moveTo>
                <a:lnTo>
                  <a:pt x="4174534" y="2097010"/>
                </a:lnTo>
                <a:lnTo>
                  <a:pt x="4169938" y="2101611"/>
                </a:lnTo>
                <a:lnTo>
                  <a:pt x="4169938" y="2107288"/>
                </a:lnTo>
                <a:lnTo>
                  <a:pt x="4190490" y="2107288"/>
                </a:lnTo>
                <a:lnTo>
                  <a:pt x="4190490" y="2101611"/>
                </a:lnTo>
                <a:lnTo>
                  <a:pt x="4185894" y="2097010"/>
                </a:lnTo>
                <a:close/>
              </a:path>
              <a:path w="4560570" h="2107565">
                <a:moveTo>
                  <a:pt x="4144810" y="2097010"/>
                </a:moveTo>
                <a:lnTo>
                  <a:pt x="4133449" y="2097010"/>
                </a:lnTo>
                <a:lnTo>
                  <a:pt x="4128853" y="2101611"/>
                </a:lnTo>
                <a:lnTo>
                  <a:pt x="4128853" y="2107288"/>
                </a:lnTo>
                <a:lnTo>
                  <a:pt x="4149406" y="2107288"/>
                </a:lnTo>
                <a:lnTo>
                  <a:pt x="4149406" y="2101611"/>
                </a:lnTo>
                <a:lnTo>
                  <a:pt x="4144810" y="2097010"/>
                </a:lnTo>
                <a:close/>
              </a:path>
              <a:path w="4560570" h="2107565">
                <a:moveTo>
                  <a:pt x="4103726" y="2097010"/>
                </a:moveTo>
                <a:lnTo>
                  <a:pt x="4092366" y="2097010"/>
                </a:lnTo>
                <a:lnTo>
                  <a:pt x="4087770" y="2101611"/>
                </a:lnTo>
                <a:lnTo>
                  <a:pt x="4087770" y="2107288"/>
                </a:lnTo>
                <a:lnTo>
                  <a:pt x="4108323" y="2107288"/>
                </a:lnTo>
                <a:lnTo>
                  <a:pt x="4108323" y="2101611"/>
                </a:lnTo>
                <a:lnTo>
                  <a:pt x="4103726" y="2097010"/>
                </a:lnTo>
                <a:close/>
              </a:path>
              <a:path w="4560570" h="2107565">
                <a:moveTo>
                  <a:pt x="4062642" y="2097010"/>
                </a:moveTo>
                <a:lnTo>
                  <a:pt x="4051282" y="2097010"/>
                </a:lnTo>
                <a:lnTo>
                  <a:pt x="4046686" y="2101611"/>
                </a:lnTo>
                <a:lnTo>
                  <a:pt x="4046686" y="2107288"/>
                </a:lnTo>
                <a:lnTo>
                  <a:pt x="4067238" y="2107288"/>
                </a:lnTo>
                <a:lnTo>
                  <a:pt x="4067238" y="2101611"/>
                </a:lnTo>
                <a:lnTo>
                  <a:pt x="4062642" y="2097010"/>
                </a:lnTo>
                <a:close/>
              </a:path>
              <a:path w="4560570" h="2107565">
                <a:moveTo>
                  <a:pt x="3079107" y="2095209"/>
                </a:moveTo>
                <a:lnTo>
                  <a:pt x="3073924" y="2099134"/>
                </a:lnTo>
                <a:lnTo>
                  <a:pt x="3072794" y="2107288"/>
                </a:lnTo>
                <a:lnTo>
                  <a:pt x="3093543" y="2107288"/>
                </a:lnTo>
                <a:lnTo>
                  <a:pt x="3094281" y="2101960"/>
                </a:lnTo>
                <a:lnTo>
                  <a:pt x="3090359" y="2096771"/>
                </a:lnTo>
                <a:lnTo>
                  <a:pt x="3079107" y="2095209"/>
                </a:lnTo>
                <a:close/>
              </a:path>
              <a:path w="4560570" h="2107565">
                <a:moveTo>
                  <a:pt x="4011641" y="2095188"/>
                </a:moveTo>
                <a:lnTo>
                  <a:pt x="4006491" y="2099158"/>
                </a:lnTo>
                <a:lnTo>
                  <a:pt x="4005437" y="2107288"/>
                </a:lnTo>
                <a:lnTo>
                  <a:pt x="4026161" y="2107288"/>
                </a:lnTo>
                <a:lnTo>
                  <a:pt x="4026872" y="2101811"/>
                </a:lnTo>
                <a:lnTo>
                  <a:pt x="4022907" y="2096655"/>
                </a:lnTo>
                <a:lnTo>
                  <a:pt x="4011641" y="2095188"/>
                </a:lnTo>
                <a:close/>
              </a:path>
              <a:path w="4560570" h="2107565">
                <a:moveTo>
                  <a:pt x="3575157" y="2094141"/>
                </a:moveTo>
                <a:lnTo>
                  <a:pt x="3563891" y="2095607"/>
                </a:lnTo>
                <a:lnTo>
                  <a:pt x="3559926" y="2100764"/>
                </a:lnTo>
                <a:lnTo>
                  <a:pt x="3560774" y="2107288"/>
                </a:lnTo>
                <a:lnTo>
                  <a:pt x="3581498" y="2107288"/>
                </a:lnTo>
                <a:lnTo>
                  <a:pt x="3580307" y="2098111"/>
                </a:lnTo>
                <a:lnTo>
                  <a:pt x="3575157" y="2094141"/>
                </a:lnTo>
                <a:close/>
              </a:path>
              <a:path w="4560570" h="2107565">
                <a:moveTo>
                  <a:pt x="3525932" y="2093036"/>
                </a:moveTo>
                <a:lnTo>
                  <a:pt x="3520744" y="2096955"/>
                </a:lnTo>
                <a:lnTo>
                  <a:pt x="3519298" y="2107288"/>
                </a:lnTo>
                <a:lnTo>
                  <a:pt x="3540051" y="2107288"/>
                </a:lnTo>
                <a:lnTo>
                  <a:pt x="3541097" y="2099807"/>
                </a:lnTo>
                <a:lnTo>
                  <a:pt x="3537183" y="2094613"/>
                </a:lnTo>
                <a:lnTo>
                  <a:pt x="3525932" y="2093036"/>
                </a:lnTo>
                <a:close/>
              </a:path>
              <a:path w="4560570" h="2107565">
                <a:moveTo>
                  <a:pt x="3128394" y="2092246"/>
                </a:moveTo>
                <a:lnTo>
                  <a:pt x="3117127" y="2093697"/>
                </a:lnTo>
                <a:lnTo>
                  <a:pt x="3113156" y="2098850"/>
                </a:lnTo>
                <a:lnTo>
                  <a:pt x="3114241" y="2107288"/>
                </a:lnTo>
                <a:lnTo>
                  <a:pt x="3134963" y="2107288"/>
                </a:lnTo>
                <a:lnTo>
                  <a:pt x="3133540" y="2096222"/>
                </a:lnTo>
                <a:lnTo>
                  <a:pt x="3128394" y="2092246"/>
                </a:lnTo>
                <a:close/>
              </a:path>
              <a:path w="4560570" h="2107565">
                <a:moveTo>
                  <a:pt x="3970875" y="2090087"/>
                </a:moveTo>
                <a:lnTo>
                  <a:pt x="3965726" y="2094057"/>
                </a:lnTo>
                <a:lnTo>
                  <a:pt x="3964264" y="2105315"/>
                </a:lnTo>
                <a:lnTo>
                  <a:pt x="3965781" y="2107288"/>
                </a:lnTo>
                <a:lnTo>
                  <a:pt x="3984733" y="2107288"/>
                </a:lnTo>
                <a:lnTo>
                  <a:pt x="3986107" y="2096710"/>
                </a:lnTo>
                <a:lnTo>
                  <a:pt x="3982140" y="2091554"/>
                </a:lnTo>
                <a:lnTo>
                  <a:pt x="3970875" y="2090087"/>
                </a:lnTo>
                <a:close/>
              </a:path>
              <a:path w="4560570" h="2107565">
                <a:moveTo>
                  <a:pt x="3038435" y="2089392"/>
                </a:moveTo>
                <a:lnTo>
                  <a:pt x="3033252" y="2093318"/>
                </a:lnTo>
                <a:lnTo>
                  <a:pt x="3031695" y="2104562"/>
                </a:lnTo>
                <a:lnTo>
                  <a:pt x="3033754" y="2107288"/>
                </a:lnTo>
                <a:lnTo>
                  <a:pt x="3052067" y="2107288"/>
                </a:lnTo>
                <a:lnTo>
                  <a:pt x="3053609" y="2096143"/>
                </a:lnTo>
                <a:lnTo>
                  <a:pt x="3049689" y="2090953"/>
                </a:lnTo>
                <a:lnTo>
                  <a:pt x="3038435" y="2089392"/>
                </a:lnTo>
                <a:close/>
              </a:path>
              <a:path w="4560570" h="2107565">
                <a:moveTo>
                  <a:pt x="3615923" y="2089039"/>
                </a:moveTo>
                <a:lnTo>
                  <a:pt x="3604658" y="2090506"/>
                </a:lnTo>
                <a:lnTo>
                  <a:pt x="3600692" y="2095662"/>
                </a:lnTo>
                <a:lnTo>
                  <a:pt x="3602154" y="2106919"/>
                </a:lnTo>
                <a:lnTo>
                  <a:pt x="3602632" y="2107288"/>
                </a:lnTo>
                <a:lnTo>
                  <a:pt x="3620211" y="2107288"/>
                </a:lnTo>
                <a:lnTo>
                  <a:pt x="3622535" y="2104266"/>
                </a:lnTo>
                <a:lnTo>
                  <a:pt x="3621073" y="2093009"/>
                </a:lnTo>
                <a:lnTo>
                  <a:pt x="3615923" y="2089039"/>
                </a:lnTo>
                <a:close/>
              </a:path>
              <a:path w="4560570" h="2107565">
                <a:moveTo>
                  <a:pt x="3485262" y="2087219"/>
                </a:moveTo>
                <a:lnTo>
                  <a:pt x="3480073" y="2091138"/>
                </a:lnTo>
                <a:lnTo>
                  <a:pt x="3478502" y="2102382"/>
                </a:lnTo>
                <a:lnTo>
                  <a:pt x="3482198" y="2107288"/>
                </a:lnTo>
                <a:lnTo>
                  <a:pt x="3496136" y="2107288"/>
                </a:lnTo>
                <a:lnTo>
                  <a:pt x="3498855" y="2105234"/>
                </a:lnTo>
                <a:lnTo>
                  <a:pt x="3500427" y="2093991"/>
                </a:lnTo>
                <a:lnTo>
                  <a:pt x="3496511" y="2088796"/>
                </a:lnTo>
                <a:lnTo>
                  <a:pt x="3485262" y="2087219"/>
                </a:lnTo>
                <a:close/>
              </a:path>
              <a:path w="4560570" h="2107565">
                <a:moveTo>
                  <a:pt x="3169161" y="2087144"/>
                </a:moveTo>
                <a:lnTo>
                  <a:pt x="3157894" y="2088596"/>
                </a:lnTo>
                <a:lnTo>
                  <a:pt x="3153923" y="2093747"/>
                </a:lnTo>
                <a:lnTo>
                  <a:pt x="3155369" y="2105007"/>
                </a:lnTo>
                <a:lnTo>
                  <a:pt x="3158322" y="2107288"/>
                </a:lnTo>
                <a:lnTo>
                  <a:pt x="3171971" y="2107288"/>
                </a:lnTo>
                <a:lnTo>
                  <a:pt x="3175754" y="2102380"/>
                </a:lnTo>
                <a:lnTo>
                  <a:pt x="3174307" y="2091121"/>
                </a:lnTo>
                <a:lnTo>
                  <a:pt x="3169161" y="2087144"/>
                </a:lnTo>
                <a:close/>
              </a:path>
              <a:path w="4560570" h="2107565">
                <a:moveTo>
                  <a:pt x="3699278" y="2086731"/>
                </a:moveTo>
                <a:lnTo>
                  <a:pt x="3687918" y="2086731"/>
                </a:lnTo>
                <a:lnTo>
                  <a:pt x="3683322" y="2091334"/>
                </a:lnTo>
                <a:lnTo>
                  <a:pt x="3683322" y="2102685"/>
                </a:lnTo>
                <a:lnTo>
                  <a:pt x="3687918" y="2107288"/>
                </a:lnTo>
                <a:lnTo>
                  <a:pt x="3699278" y="2107288"/>
                </a:lnTo>
                <a:lnTo>
                  <a:pt x="3703874" y="2102685"/>
                </a:lnTo>
                <a:lnTo>
                  <a:pt x="3703874" y="2091334"/>
                </a:lnTo>
                <a:lnTo>
                  <a:pt x="3699278" y="2086731"/>
                </a:lnTo>
                <a:close/>
              </a:path>
              <a:path w="4560570" h="2107565">
                <a:moveTo>
                  <a:pt x="3658194" y="2086731"/>
                </a:moveTo>
                <a:lnTo>
                  <a:pt x="3646834" y="2086731"/>
                </a:lnTo>
                <a:lnTo>
                  <a:pt x="3642238" y="2091334"/>
                </a:lnTo>
                <a:lnTo>
                  <a:pt x="3642238" y="2102685"/>
                </a:lnTo>
                <a:lnTo>
                  <a:pt x="3646834" y="2107288"/>
                </a:lnTo>
                <a:lnTo>
                  <a:pt x="3658194" y="2107288"/>
                </a:lnTo>
                <a:lnTo>
                  <a:pt x="3662790" y="2102685"/>
                </a:lnTo>
                <a:lnTo>
                  <a:pt x="3662790" y="2091334"/>
                </a:lnTo>
                <a:lnTo>
                  <a:pt x="3658194" y="2086731"/>
                </a:lnTo>
                <a:close/>
              </a:path>
              <a:path w="4560570" h="2107565">
                <a:moveTo>
                  <a:pt x="3211537" y="2086731"/>
                </a:moveTo>
                <a:lnTo>
                  <a:pt x="3200177" y="2086731"/>
                </a:lnTo>
                <a:lnTo>
                  <a:pt x="3195581" y="2091334"/>
                </a:lnTo>
                <a:lnTo>
                  <a:pt x="3195581" y="2102685"/>
                </a:lnTo>
                <a:lnTo>
                  <a:pt x="3200177" y="2107288"/>
                </a:lnTo>
                <a:lnTo>
                  <a:pt x="3211537" y="2107288"/>
                </a:lnTo>
                <a:lnTo>
                  <a:pt x="3216134" y="2102685"/>
                </a:lnTo>
                <a:lnTo>
                  <a:pt x="3216134" y="2091334"/>
                </a:lnTo>
                <a:lnTo>
                  <a:pt x="3211537" y="2086731"/>
                </a:lnTo>
                <a:close/>
              </a:path>
              <a:path w="4560570" h="2107565">
                <a:moveTo>
                  <a:pt x="3251249" y="2085864"/>
                </a:moveTo>
                <a:lnTo>
                  <a:pt x="3239983" y="2087316"/>
                </a:lnTo>
                <a:lnTo>
                  <a:pt x="3236010" y="2092468"/>
                </a:lnTo>
                <a:lnTo>
                  <a:pt x="3237458" y="2103727"/>
                </a:lnTo>
                <a:lnTo>
                  <a:pt x="3242067" y="2107288"/>
                </a:lnTo>
                <a:lnTo>
                  <a:pt x="3245830" y="2107288"/>
                </a:lnTo>
                <a:lnTo>
                  <a:pt x="3253870" y="2106251"/>
                </a:lnTo>
                <a:lnTo>
                  <a:pt x="3257842" y="2101100"/>
                </a:lnTo>
                <a:lnTo>
                  <a:pt x="3256395" y="2089840"/>
                </a:lnTo>
                <a:lnTo>
                  <a:pt x="3251249" y="2085864"/>
                </a:lnTo>
                <a:close/>
              </a:path>
              <a:path w="4560570" h="2107565">
                <a:moveTo>
                  <a:pt x="3932050" y="2083131"/>
                </a:moveTo>
                <a:lnTo>
                  <a:pt x="3926367" y="2086291"/>
                </a:lnTo>
                <a:lnTo>
                  <a:pt x="3923252" y="2097206"/>
                </a:lnTo>
                <a:lnTo>
                  <a:pt x="3926409" y="2102895"/>
                </a:lnTo>
                <a:lnTo>
                  <a:pt x="3937331" y="2106020"/>
                </a:lnTo>
                <a:lnTo>
                  <a:pt x="3943014" y="2102859"/>
                </a:lnTo>
                <a:lnTo>
                  <a:pt x="3946130" y="2091944"/>
                </a:lnTo>
                <a:lnTo>
                  <a:pt x="3942972" y="2086255"/>
                </a:lnTo>
                <a:lnTo>
                  <a:pt x="3932050" y="2083131"/>
                </a:lnTo>
                <a:close/>
              </a:path>
              <a:path w="4560570" h="2107565">
                <a:moveTo>
                  <a:pt x="2999334" y="2081410"/>
                </a:moveTo>
                <a:lnTo>
                  <a:pt x="2993753" y="2084745"/>
                </a:lnTo>
                <a:lnTo>
                  <a:pt x="2990975" y="2095752"/>
                </a:lnTo>
                <a:lnTo>
                  <a:pt x="2994306" y="2101340"/>
                </a:lnTo>
                <a:lnTo>
                  <a:pt x="3005321" y="2104125"/>
                </a:lnTo>
                <a:lnTo>
                  <a:pt x="3010903" y="2100790"/>
                </a:lnTo>
                <a:lnTo>
                  <a:pt x="3013679" y="2089783"/>
                </a:lnTo>
                <a:lnTo>
                  <a:pt x="3010348" y="2084195"/>
                </a:lnTo>
                <a:lnTo>
                  <a:pt x="2999334" y="2081410"/>
                </a:lnTo>
                <a:close/>
              </a:path>
              <a:path w="4560570" h="2107565">
                <a:moveTo>
                  <a:pt x="3736656" y="2080799"/>
                </a:moveTo>
                <a:lnTo>
                  <a:pt x="3725734" y="2083923"/>
                </a:lnTo>
                <a:lnTo>
                  <a:pt x="3722577" y="2089612"/>
                </a:lnTo>
                <a:lnTo>
                  <a:pt x="3725692" y="2100527"/>
                </a:lnTo>
                <a:lnTo>
                  <a:pt x="3731374" y="2103687"/>
                </a:lnTo>
                <a:lnTo>
                  <a:pt x="3742296" y="2100563"/>
                </a:lnTo>
                <a:lnTo>
                  <a:pt x="3745454" y="2094875"/>
                </a:lnTo>
                <a:lnTo>
                  <a:pt x="3742338" y="2083959"/>
                </a:lnTo>
                <a:lnTo>
                  <a:pt x="3736656" y="2080799"/>
                </a:lnTo>
                <a:close/>
              </a:path>
              <a:path w="4560570" h="2107565">
                <a:moveTo>
                  <a:pt x="3292016" y="2080762"/>
                </a:moveTo>
                <a:lnTo>
                  <a:pt x="3280750" y="2082215"/>
                </a:lnTo>
                <a:lnTo>
                  <a:pt x="3276777" y="2087366"/>
                </a:lnTo>
                <a:lnTo>
                  <a:pt x="3278225" y="2098625"/>
                </a:lnTo>
                <a:lnTo>
                  <a:pt x="3283370" y="2102601"/>
                </a:lnTo>
                <a:lnTo>
                  <a:pt x="3294637" y="2101150"/>
                </a:lnTo>
                <a:lnTo>
                  <a:pt x="3298609" y="2095999"/>
                </a:lnTo>
                <a:lnTo>
                  <a:pt x="3297161" y="2084739"/>
                </a:lnTo>
                <a:lnTo>
                  <a:pt x="3292016" y="2080762"/>
                </a:lnTo>
                <a:close/>
              </a:path>
              <a:path w="4560570" h="2107565">
                <a:moveTo>
                  <a:pt x="3446476" y="2077688"/>
                </a:moveTo>
                <a:lnTo>
                  <a:pt x="3440885" y="2081009"/>
                </a:lnTo>
                <a:lnTo>
                  <a:pt x="3438084" y="2092008"/>
                </a:lnTo>
                <a:lnTo>
                  <a:pt x="3441401" y="2097605"/>
                </a:lnTo>
                <a:lnTo>
                  <a:pt x="3452408" y="2100416"/>
                </a:lnTo>
                <a:lnTo>
                  <a:pt x="3457997" y="2097095"/>
                </a:lnTo>
                <a:lnTo>
                  <a:pt x="3460800" y="2086095"/>
                </a:lnTo>
                <a:lnTo>
                  <a:pt x="3457483" y="2080498"/>
                </a:lnTo>
                <a:lnTo>
                  <a:pt x="3446476" y="2077688"/>
                </a:lnTo>
                <a:close/>
              </a:path>
              <a:path w="4560570" h="2107565">
                <a:moveTo>
                  <a:pt x="3332674" y="2075599"/>
                </a:moveTo>
                <a:lnTo>
                  <a:pt x="3321422" y="2077159"/>
                </a:lnTo>
                <a:lnTo>
                  <a:pt x="3317500" y="2082350"/>
                </a:lnTo>
                <a:lnTo>
                  <a:pt x="3319057" y="2093595"/>
                </a:lnTo>
                <a:lnTo>
                  <a:pt x="3324241" y="2097520"/>
                </a:lnTo>
                <a:lnTo>
                  <a:pt x="3335493" y="2095959"/>
                </a:lnTo>
                <a:lnTo>
                  <a:pt x="3339415" y="2090769"/>
                </a:lnTo>
                <a:lnTo>
                  <a:pt x="3337857" y="2079524"/>
                </a:lnTo>
                <a:lnTo>
                  <a:pt x="3332674" y="2075599"/>
                </a:lnTo>
                <a:close/>
              </a:path>
              <a:path w="4560570" h="2107565">
                <a:moveTo>
                  <a:pt x="2640942" y="2074881"/>
                </a:moveTo>
                <a:lnTo>
                  <a:pt x="2629674" y="2076333"/>
                </a:lnTo>
                <a:lnTo>
                  <a:pt x="2625703" y="2081484"/>
                </a:lnTo>
                <a:lnTo>
                  <a:pt x="2627151" y="2092744"/>
                </a:lnTo>
                <a:lnTo>
                  <a:pt x="2632297" y="2096720"/>
                </a:lnTo>
                <a:lnTo>
                  <a:pt x="2643563" y="2095268"/>
                </a:lnTo>
                <a:lnTo>
                  <a:pt x="2647535" y="2090116"/>
                </a:lnTo>
                <a:lnTo>
                  <a:pt x="2646088" y="2078857"/>
                </a:lnTo>
                <a:lnTo>
                  <a:pt x="2640942" y="2074881"/>
                </a:lnTo>
                <a:close/>
              </a:path>
              <a:path w="4560570" h="2107565">
                <a:moveTo>
                  <a:pt x="3892547" y="2071832"/>
                </a:moveTo>
                <a:lnTo>
                  <a:pt x="3886864" y="2074992"/>
                </a:lnTo>
                <a:lnTo>
                  <a:pt x="3883748" y="2085907"/>
                </a:lnTo>
                <a:lnTo>
                  <a:pt x="3886906" y="2091596"/>
                </a:lnTo>
                <a:lnTo>
                  <a:pt x="3897829" y="2094720"/>
                </a:lnTo>
                <a:lnTo>
                  <a:pt x="3903511" y="2091560"/>
                </a:lnTo>
                <a:lnTo>
                  <a:pt x="3906625" y="2080644"/>
                </a:lnTo>
                <a:lnTo>
                  <a:pt x="3903469" y="2074956"/>
                </a:lnTo>
                <a:lnTo>
                  <a:pt x="3892547" y="2071832"/>
                </a:lnTo>
                <a:close/>
              </a:path>
              <a:path w="4560570" h="2107565">
                <a:moveTo>
                  <a:pt x="2959477" y="2071436"/>
                </a:moveTo>
                <a:lnTo>
                  <a:pt x="2953895" y="2074769"/>
                </a:lnTo>
                <a:lnTo>
                  <a:pt x="2951119" y="2085776"/>
                </a:lnTo>
                <a:lnTo>
                  <a:pt x="2954450" y="2091364"/>
                </a:lnTo>
                <a:lnTo>
                  <a:pt x="2965463" y="2094149"/>
                </a:lnTo>
                <a:lnTo>
                  <a:pt x="2971045" y="2090814"/>
                </a:lnTo>
                <a:lnTo>
                  <a:pt x="2973821" y="2079807"/>
                </a:lnTo>
                <a:lnTo>
                  <a:pt x="2970491" y="2074219"/>
                </a:lnTo>
                <a:lnTo>
                  <a:pt x="2959477" y="2071436"/>
                </a:lnTo>
                <a:close/>
              </a:path>
              <a:path w="4560570" h="2107565">
                <a:moveTo>
                  <a:pt x="3776159" y="2069499"/>
                </a:moveTo>
                <a:lnTo>
                  <a:pt x="3765237" y="2072624"/>
                </a:lnTo>
                <a:lnTo>
                  <a:pt x="3762080" y="2078313"/>
                </a:lnTo>
                <a:lnTo>
                  <a:pt x="3765195" y="2089228"/>
                </a:lnTo>
                <a:lnTo>
                  <a:pt x="3770877" y="2092388"/>
                </a:lnTo>
                <a:lnTo>
                  <a:pt x="3781800" y="2089264"/>
                </a:lnTo>
                <a:lnTo>
                  <a:pt x="3784956" y="2083575"/>
                </a:lnTo>
                <a:lnTo>
                  <a:pt x="3781841" y="2072660"/>
                </a:lnTo>
                <a:lnTo>
                  <a:pt x="3776159" y="2069499"/>
                </a:lnTo>
                <a:close/>
              </a:path>
              <a:path w="4560570" h="2107565">
                <a:moveTo>
                  <a:pt x="3373344" y="2069782"/>
                </a:moveTo>
                <a:lnTo>
                  <a:pt x="3362092" y="2071343"/>
                </a:lnTo>
                <a:lnTo>
                  <a:pt x="3358170" y="2076533"/>
                </a:lnTo>
                <a:lnTo>
                  <a:pt x="3359727" y="2087778"/>
                </a:lnTo>
                <a:lnTo>
                  <a:pt x="3364910" y="2091703"/>
                </a:lnTo>
                <a:lnTo>
                  <a:pt x="3376162" y="2090143"/>
                </a:lnTo>
                <a:lnTo>
                  <a:pt x="3380084" y="2084952"/>
                </a:lnTo>
                <a:lnTo>
                  <a:pt x="3378528" y="2073708"/>
                </a:lnTo>
                <a:lnTo>
                  <a:pt x="3373344" y="2069782"/>
                </a:lnTo>
                <a:close/>
              </a:path>
              <a:path w="4560570" h="2107565">
                <a:moveTo>
                  <a:pt x="2681709" y="2069779"/>
                </a:moveTo>
                <a:lnTo>
                  <a:pt x="2670441" y="2071231"/>
                </a:lnTo>
                <a:lnTo>
                  <a:pt x="2666470" y="2076382"/>
                </a:lnTo>
                <a:lnTo>
                  <a:pt x="2667916" y="2087642"/>
                </a:lnTo>
                <a:lnTo>
                  <a:pt x="2673064" y="2091618"/>
                </a:lnTo>
                <a:lnTo>
                  <a:pt x="2684330" y="2090165"/>
                </a:lnTo>
                <a:lnTo>
                  <a:pt x="2688302" y="2085014"/>
                </a:lnTo>
                <a:lnTo>
                  <a:pt x="2686855" y="2073756"/>
                </a:lnTo>
                <a:lnTo>
                  <a:pt x="2681709" y="2069779"/>
                </a:lnTo>
                <a:close/>
              </a:path>
              <a:path w="4560570" h="2107565">
                <a:moveTo>
                  <a:pt x="3406618" y="2067712"/>
                </a:moveTo>
                <a:lnTo>
                  <a:pt x="3401029" y="2071033"/>
                </a:lnTo>
                <a:lnTo>
                  <a:pt x="3398226" y="2082032"/>
                </a:lnTo>
                <a:lnTo>
                  <a:pt x="3401543" y="2087629"/>
                </a:lnTo>
                <a:lnTo>
                  <a:pt x="3412550" y="2090440"/>
                </a:lnTo>
                <a:lnTo>
                  <a:pt x="3418140" y="2087119"/>
                </a:lnTo>
                <a:lnTo>
                  <a:pt x="3420944" y="2076119"/>
                </a:lnTo>
                <a:lnTo>
                  <a:pt x="3417625" y="2070522"/>
                </a:lnTo>
                <a:lnTo>
                  <a:pt x="3406618" y="2067712"/>
                </a:lnTo>
                <a:close/>
              </a:path>
              <a:path w="4560570" h="2107565">
                <a:moveTo>
                  <a:pt x="2594244" y="2066052"/>
                </a:moveTo>
                <a:lnTo>
                  <a:pt x="2588562" y="2069212"/>
                </a:lnTo>
                <a:lnTo>
                  <a:pt x="2585446" y="2080127"/>
                </a:lnTo>
                <a:lnTo>
                  <a:pt x="2588604" y="2085816"/>
                </a:lnTo>
                <a:lnTo>
                  <a:pt x="2599526" y="2088940"/>
                </a:lnTo>
                <a:lnTo>
                  <a:pt x="2605208" y="2085780"/>
                </a:lnTo>
                <a:lnTo>
                  <a:pt x="2608324" y="2074865"/>
                </a:lnTo>
                <a:lnTo>
                  <a:pt x="2605167" y="2069176"/>
                </a:lnTo>
                <a:lnTo>
                  <a:pt x="2594244" y="2066052"/>
                </a:lnTo>
                <a:close/>
              </a:path>
              <a:path w="4560570" h="2107565">
                <a:moveTo>
                  <a:pt x="3860739" y="2066176"/>
                </a:moveTo>
                <a:lnTo>
                  <a:pt x="3849378" y="2066176"/>
                </a:lnTo>
                <a:lnTo>
                  <a:pt x="3844782" y="2070778"/>
                </a:lnTo>
                <a:lnTo>
                  <a:pt x="3844782" y="2082130"/>
                </a:lnTo>
                <a:lnTo>
                  <a:pt x="3849378" y="2086731"/>
                </a:lnTo>
                <a:lnTo>
                  <a:pt x="3860739" y="2086731"/>
                </a:lnTo>
                <a:lnTo>
                  <a:pt x="3865335" y="2082130"/>
                </a:lnTo>
                <a:lnTo>
                  <a:pt x="3865335" y="2070778"/>
                </a:lnTo>
                <a:lnTo>
                  <a:pt x="3860739" y="2066176"/>
                </a:lnTo>
                <a:close/>
              </a:path>
              <a:path w="4560570" h="2107565">
                <a:moveTo>
                  <a:pt x="3819654" y="2066176"/>
                </a:moveTo>
                <a:lnTo>
                  <a:pt x="3808294" y="2066176"/>
                </a:lnTo>
                <a:lnTo>
                  <a:pt x="3803698" y="2070778"/>
                </a:lnTo>
                <a:lnTo>
                  <a:pt x="3803698" y="2082130"/>
                </a:lnTo>
                <a:lnTo>
                  <a:pt x="3808294" y="2086731"/>
                </a:lnTo>
                <a:lnTo>
                  <a:pt x="3819654" y="2086731"/>
                </a:lnTo>
                <a:lnTo>
                  <a:pt x="3824250" y="2082130"/>
                </a:lnTo>
                <a:lnTo>
                  <a:pt x="3824250" y="2070778"/>
                </a:lnTo>
                <a:lnTo>
                  <a:pt x="3819654" y="2066176"/>
                </a:lnTo>
                <a:close/>
              </a:path>
              <a:path w="4560570" h="2107565">
                <a:moveTo>
                  <a:pt x="2722352" y="2064515"/>
                </a:moveTo>
                <a:lnTo>
                  <a:pt x="2711100" y="2066077"/>
                </a:lnTo>
                <a:lnTo>
                  <a:pt x="2707178" y="2071267"/>
                </a:lnTo>
                <a:lnTo>
                  <a:pt x="2708736" y="2082511"/>
                </a:lnTo>
                <a:lnTo>
                  <a:pt x="2713920" y="2086438"/>
                </a:lnTo>
                <a:lnTo>
                  <a:pt x="2725172" y="2084876"/>
                </a:lnTo>
                <a:lnTo>
                  <a:pt x="2729094" y="2079687"/>
                </a:lnTo>
                <a:lnTo>
                  <a:pt x="2727537" y="2068442"/>
                </a:lnTo>
                <a:lnTo>
                  <a:pt x="2722352" y="2064515"/>
                </a:lnTo>
                <a:close/>
              </a:path>
              <a:path w="4560570" h="2107565">
                <a:moveTo>
                  <a:pt x="2918100" y="2063372"/>
                </a:moveTo>
                <a:lnTo>
                  <a:pt x="2912916" y="2067298"/>
                </a:lnTo>
                <a:lnTo>
                  <a:pt x="2911359" y="2078542"/>
                </a:lnTo>
                <a:lnTo>
                  <a:pt x="2915281" y="2083733"/>
                </a:lnTo>
                <a:lnTo>
                  <a:pt x="2926533" y="2085294"/>
                </a:lnTo>
                <a:lnTo>
                  <a:pt x="2931717" y="2081368"/>
                </a:lnTo>
                <a:lnTo>
                  <a:pt x="2933274" y="2070124"/>
                </a:lnTo>
                <a:lnTo>
                  <a:pt x="2929352" y="2064933"/>
                </a:lnTo>
                <a:lnTo>
                  <a:pt x="2918100" y="2063372"/>
                </a:lnTo>
                <a:close/>
              </a:path>
              <a:path w="4560570" h="2107565">
                <a:moveTo>
                  <a:pt x="2763024" y="2058699"/>
                </a:moveTo>
                <a:lnTo>
                  <a:pt x="2751772" y="2060261"/>
                </a:lnTo>
                <a:lnTo>
                  <a:pt x="2747850" y="2065450"/>
                </a:lnTo>
                <a:lnTo>
                  <a:pt x="2749407" y="2076695"/>
                </a:lnTo>
                <a:lnTo>
                  <a:pt x="2754590" y="2080621"/>
                </a:lnTo>
                <a:lnTo>
                  <a:pt x="2765842" y="2079059"/>
                </a:lnTo>
                <a:lnTo>
                  <a:pt x="2769764" y="2073870"/>
                </a:lnTo>
                <a:lnTo>
                  <a:pt x="2768208" y="2062626"/>
                </a:lnTo>
                <a:lnTo>
                  <a:pt x="2763024" y="2058699"/>
                </a:lnTo>
                <a:close/>
              </a:path>
              <a:path w="4560570" h="2107565">
                <a:moveTo>
                  <a:pt x="2877428" y="2057556"/>
                </a:moveTo>
                <a:lnTo>
                  <a:pt x="2872245" y="2061481"/>
                </a:lnTo>
                <a:lnTo>
                  <a:pt x="2870687" y="2072726"/>
                </a:lnTo>
                <a:lnTo>
                  <a:pt x="2874609" y="2077916"/>
                </a:lnTo>
                <a:lnTo>
                  <a:pt x="2885861" y="2079477"/>
                </a:lnTo>
                <a:lnTo>
                  <a:pt x="2891047" y="2075552"/>
                </a:lnTo>
                <a:lnTo>
                  <a:pt x="2892602" y="2064306"/>
                </a:lnTo>
                <a:lnTo>
                  <a:pt x="2888681" y="2059117"/>
                </a:lnTo>
                <a:lnTo>
                  <a:pt x="2877428" y="2057556"/>
                </a:lnTo>
                <a:close/>
              </a:path>
              <a:path w="4560570" h="2107565">
                <a:moveTo>
                  <a:pt x="2554742" y="2054753"/>
                </a:moveTo>
                <a:lnTo>
                  <a:pt x="2549060" y="2057913"/>
                </a:lnTo>
                <a:lnTo>
                  <a:pt x="2545943" y="2068828"/>
                </a:lnTo>
                <a:lnTo>
                  <a:pt x="2549100" y="2074517"/>
                </a:lnTo>
                <a:lnTo>
                  <a:pt x="2560024" y="2077641"/>
                </a:lnTo>
                <a:lnTo>
                  <a:pt x="2565706" y="2074481"/>
                </a:lnTo>
                <a:lnTo>
                  <a:pt x="2568820" y="2063565"/>
                </a:lnTo>
                <a:lnTo>
                  <a:pt x="2565664" y="2057877"/>
                </a:lnTo>
                <a:lnTo>
                  <a:pt x="2554742" y="2054753"/>
                </a:lnTo>
                <a:close/>
              </a:path>
              <a:path w="4560570" h="2107565">
                <a:moveTo>
                  <a:pt x="2846409" y="2055900"/>
                </a:moveTo>
                <a:lnTo>
                  <a:pt x="2835048" y="2055900"/>
                </a:lnTo>
                <a:lnTo>
                  <a:pt x="2830452" y="2060501"/>
                </a:lnTo>
                <a:lnTo>
                  <a:pt x="2830452" y="2071853"/>
                </a:lnTo>
                <a:lnTo>
                  <a:pt x="2835048" y="2076455"/>
                </a:lnTo>
                <a:lnTo>
                  <a:pt x="2846409" y="2076455"/>
                </a:lnTo>
                <a:lnTo>
                  <a:pt x="2851003" y="2071853"/>
                </a:lnTo>
                <a:lnTo>
                  <a:pt x="2851003" y="2060501"/>
                </a:lnTo>
                <a:lnTo>
                  <a:pt x="2846409" y="2055900"/>
                </a:lnTo>
                <a:close/>
              </a:path>
              <a:path w="4560570" h="2107565">
                <a:moveTo>
                  <a:pt x="2805324" y="2055900"/>
                </a:moveTo>
                <a:lnTo>
                  <a:pt x="2793964" y="2055900"/>
                </a:lnTo>
                <a:lnTo>
                  <a:pt x="2789368" y="2060501"/>
                </a:lnTo>
                <a:lnTo>
                  <a:pt x="2789368" y="2071853"/>
                </a:lnTo>
                <a:lnTo>
                  <a:pt x="2793964" y="2076455"/>
                </a:lnTo>
                <a:lnTo>
                  <a:pt x="2805324" y="2076455"/>
                </a:lnTo>
                <a:lnTo>
                  <a:pt x="2809920" y="2071853"/>
                </a:lnTo>
                <a:lnTo>
                  <a:pt x="2809920" y="2060501"/>
                </a:lnTo>
                <a:lnTo>
                  <a:pt x="2805324" y="2055900"/>
                </a:lnTo>
                <a:close/>
              </a:path>
              <a:path w="4560570" h="2107565">
                <a:moveTo>
                  <a:pt x="2390164" y="2054151"/>
                </a:moveTo>
                <a:lnTo>
                  <a:pt x="2385019" y="2058127"/>
                </a:lnTo>
                <a:lnTo>
                  <a:pt x="2383571" y="2069387"/>
                </a:lnTo>
                <a:lnTo>
                  <a:pt x="2387542" y="2074538"/>
                </a:lnTo>
                <a:lnTo>
                  <a:pt x="2398810" y="2075990"/>
                </a:lnTo>
                <a:lnTo>
                  <a:pt x="2403955" y="2072015"/>
                </a:lnTo>
                <a:lnTo>
                  <a:pt x="2405402" y="2060755"/>
                </a:lnTo>
                <a:lnTo>
                  <a:pt x="2401431" y="2055604"/>
                </a:lnTo>
                <a:lnTo>
                  <a:pt x="2390164" y="2054151"/>
                </a:lnTo>
                <a:close/>
              </a:path>
              <a:path w="4560570" h="2107565">
                <a:moveTo>
                  <a:pt x="2439395" y="2050661"/>
                </a:moveTo>
                <a:lnTo>
                  <a:pt x="2428143" y="2052222"/>
                </a:lnTo>
                <a:lnTo>
                  <a:pt x="2424221" y="2057411"/>
                </a:lnTo>
                <a:lnTo>
                  <a:pt x="2425778" y="2068656"/>
                </a:lnTo>
                <a:lnTo>
                  <a:pt x="2430962" y="2072582"/>
                </a:lnTo>
                <a:lnTo>
                  <a:pt x="2442215" y="2071020"/>
                </a:lnTo>
                <a:lnTo>
                  <a:pt x="2446136" y="2065831"/>
                </a:lnTo>
                <a:lnTo>
                  <a:pt x="2444579" y="2054586"/>
                </a:lnTo>
                <a:lnTo>
                  <a:pt x="2439395" y="2050661"/>
                </a:lnTo>
                <a:close/>
              </a:path>
              <a:path w="4560570" h="2107565">
                <a:moveTo>
                  <a:pt x="2512296" y="2050164"/>
                </a:moveTo>
                <a:lnTo>
                  <a:pt x="2507148" y="2054141"/>
                </a:lnTo>
                <a:lnTo>
                  <a:pt x="2505702" y="2065401"/>
                </a:lnTo>
                <a:lnTo>
                  <a:pt x="2509673" y="2070552"/>
                </a:lnTo>
                <a:lnTo>
                  <a:pt x="2520941" y="2072003"/>
                </a:lnTo>
                <a:lnTo>
                  <a:pt x="2526087" y="2068027"/>
                </a:lnTo>
                <a:lnTo>
                  <a:pt x="2527534" y="2056768"/>
                </a:lnTo>
                <a:lnTo>
                  <a:pt x="2523562" y="2051617"/>
                </a:lnTo>
                <a:lnTo>
                  <a:pt x="2512296" y="2050164"/>
                </a:lnTo>
                <a:close/>
              </a:path>
              <a:path w="4560570" h="2107565">
                <a:moveTo>
                  <a:pt x="2349397" y="2049049"/>
                </a:moveTo>
                <a:lnTo>
                  <a:pt x="2344252" y="2053026"/>
                </a:lnTo>
                <a:lnTo>
                  <a:pt x="2342804" y="2064285"/>
                </a:lnTo>
                <a:lnTo>
                  <a:pt x="2346777" y="2069437"/>
                </a:lnTo>
                <a:lnTo>
                  <a:pt x="2358043" y="2070888"/>
                </a:lnTo>
                <a:lnTo>
                  <a:pt x="2363188" y="2066912"/>
                </a:lnTo>
                <a:lnTo>
                  <a:pt x="2364635" y="2055653"/>
                </a:lnTo>
                <a:lnTo>
                  <a:pt x="2360665" y="2050501"/>
                </a:lnTo>
                <a:lnTo>
                  <a:pt x="2349397" y="2049049"/>
                </a:lnTo>
                <a:close/>
              </a:path>
              <a:path w="4560570" h="2107565">
                <a:moveTo>
                  <a:pt x="2471529" y="2045063"/>
                </a:moveTo>
                <a:lnTo>
                  <a:pt x="2466383" y="2049039"/>
                </a:lnTo>
                <a:lnTo>
                  <a:pt x="2464935" y="2060299"/>
                </a:lnTo>
                <a:lnTo>
                  <a:pt x="2468906" y="2065450"/>
                </a:lnTo>
                <a:lnTo>
                  <a:pt x="2480175" y="2066902"/>
                </a:lnTo>
                <a:lnTo>
                  <a:pt x="2485320" y="2062925"/>
                </a:lnTo>
                <a:lnTo>
                  <a:pt x="2486767" y="2051667"/>
                </a:lnTo>
                <a:lnTo>
                  <a:pt x="2482795" y="2046514"/>
                </a:lnTo>
                <a:lnTo>
                  <a:pt x="2471529" y="2045063"/>
                </a:lnTo>
                <a:close/>
              </a:path>
              <a:path w="4560570" h="2107565">
                <a:moveTo>
                  <a:pt x="2310569" y="2042170"/>
                </a:moveTo>
                <a:lnTo>
                  <a:pt x="2304887" y="2045329"/>
                </a:lnTo>
                <a:lnTo>
                  <a:pt x="2301770" y="2056245"/>
                </a:lnTo>
                <a:lnTo>
                  <a:pt x="2304928" y="2061933"/>
                </a:lnTo>
                <a:lnTo>
                  <a:pt x="2315851" y="2065058"/>
                </a:lnTo>
                <a:lnTo>
                  <a:pt x="2321533" y="2061898"/>
                </a:lnTo>
                <a:lnTo>
                  <a:pt x="2324647" y="2050982"/>
                </a:lnTo>
                <a:lnTo>
                  <a:pt x="2321491" y="2045294"/>
                </a:lnTo>
                <a:lnTo>
                  <a:pt x="2310569" y="2042170"/>
                </a:lnTo>
                <a:close/>
              </a:path>
              <a:path w="4560570" h="2107565">
                <a:moveTo>
                  <a:pt x="2271064" y="2030870"/>
                </a:moveTo>
                <a:lnTo>
                  <a:pt x="2265382" y="2034030"/>
                </a:lnTo>
                <a:lnTo>
                  <a:pt x="2262268" y="2044946"/>
                </a:lnTo>
                <a:lnTo>
                  <a:pt x="2265424" y="2050634"/>
                </a:lnTo>
                <a:lnTo>
                  <a:pt x="2276348" y="2053758"/>
                </a:lnTo>
                <a:lnTo>
                  <a:pt x="2282029" y="2050599"/>
                </a:lnTo>
                <a:lnTo>
                  <a:pt x="2285145" y="2039683"/>
                </a:lnTo>
                <a:lnTo>
                  <a:pt x="2281988" y="2033995"/>
                </a:lnTo>
                <a:lnTo>
                  <a:pt x="2271064" y="2030870"/>
                </a:lnTo>
                <a:close/>
              </a:path>
              <a:path w="4560570" h="2107565">
                <a:moveTo>
                  <a:pt x="2231075" y="2020164"/>
                </a:moveTo>
                <a:lnTo>
                  <a:pt x="2225492" y="2023499"/>
                </a:lnTo>
                <a:lnTo>
                  <a:pt x="2222715" y="2034506"/>
                </a:lnTo>
                <a:lnTo>
                  <a:pt x="2226047" y="2040094"/>
                </a:lnTo>
                <a:lnTo>
                  <a:pt x="2237061" y="2042880"/>
                </a:lnTo>
                <a:lnTo>
                  <a:pt x="2242643" y="2039545"/>
                </a:lnTo>
                <a:lnTo>
                  <a:pt x="2245418" y="2028537"/>
                </a:lnTo>
                <a:lnTo>
                  <a:pt x="2242088" y="2022949"/>
                </a:lnTo>
                <a:lnTo>
                  <a:pt x="2231075" y="2020164"/>
                </a:lnTo>
                <a:close/>
              </a:path>
              <a:path w="4560570" h="2107565">
                <a:moveTo>
                  <a:pt x="2191217" y="2010190"/>
                </a:moveTo>
                <a:lnTo>
                  <a:pt x="2185634" y="2013524"/>
                </a:lnTo>
                <a:lnTo>
                  <a:pt x="2182859" y="2024531"/>
                </a:lnTo>
                <a:lnTo>
                  <a:pt x="2186190" y="2030119"/>
                </a:lnTo>
                <a:lnTo>
                  <a:pt x="2197204" y="2032904"/>
                </a:lnTo>
                <a:lnTo>
                  <a:pt x="2202785" y="2029569"/>
                </a:lnTo>
                <a:lnTo>
                  <a:pt x="2205562" y="2018562"/>
                </a:lnTo>
                <a:lnTo>
                  <a:pt x="2202232" y="2012974"/>
                </a:lnTo>
                <a:lnTo>
                  <a:pt x="2191217" y="2010190"/>
                </a:lnTo>
                <a:close/>
              </a:path>
              <a:path w="4560570" h="2107565">
                <a:moveTo>
                  <a:pt x="2151825" y="1999700"/>
                </a:moveTo>
                <a:lnTo>
                  <a:pt x="2146143" y="2002859"/>
                </a:lnTo>
                <a:lnTo>
                  <a:pt x="2143029" y="2013775"/>
                </a:lnTo>
                <a:lnTo>
                  <a:pt x="2146186" y="2019463"/>
                </a:lnTo>
                <a:lnTo>
                  <a:pt x="2157108" y="2022588"/>
                </a:lnTo>
                <a:lnTo>
                  <a:pt x="2162790" y="2019428"/>
                </a:lnTo>
                <a:lnTo>
                  <a:pt x="2165906" y="2008512"/>
                </a:lnTo>
                <a:lnTo>
                  <a:pt x="2162749" y="2002824"/>
                </a:lnTo>
                <a:lnTo>
                  <a:pt x="2151825" y="1999700"/>
                </a:lnTo>
                <a:close/>
              </a:path>
              <a:path w="4560570" h="2107565">
                <a:moveTo>
                  <a:pt x="2112323" y="1988399"/>
                </a:moveTo>
                <a:lnTo>
                  <a:pt x="2106641" y="1991560"/>
                </a:lnTo>
                <a:lnTo>
                  <a:pt x="2103525" y="2002476"/>
                </a:lnTo>
                <a:lnTo>
                  <a:pt x="2106682" y="2008164"/>
                </a:lnTo>
                <a:lnTo>
                  <a:pt x="2117605" y="2011288"/>
                </a:lnTo>
                <a:lnTo>
                  <a:pt x="2123287" y="2008127"/>
                </a:lnTo>
                <a:lnTo>
                  <a:pt x="2126402" y="1997213"/>
                </a:lnTo>
                <a:lnTo>
                  <a:pt x="2123245" y="1991523"/>
                </a:lnTo>
                <a:lnTo>
                  <a:pt x="2112323" y="1988399"/>
                </a:lnTo>
                <a:close/>
              </a:path>
              <a:path w="4560570" h="2107565">
                <a:moveTo>
                  <a:pt x="2074308" y="1975337"/>
                </a:moveTo>
                <a:lnTo>
                  <a:pt x="2068382" y="1978009"/>
                </a:lnTo>
                <a:lnTo>
                  <a:pt x="2064364" y="1988624"/>
                </a:lnTo>
                <a:lnTo>
                  <a:pt x="2067034" y="1994557"/>
                </a:lnTo>
                <a:lnTo>
                  <a:pt x="2077655" y="1998588"/>
                </a:lnTo>
                <a:lnTo>
                  <a:pt x="2083582" y="1995916"/>
                </a:lnTo>
                <a:lnTo>
                  <a:pt x="2087600" y="1985300"/>
                </a:lnTo>
                <a:lnTo>
                  <a:pt x="2084931" y="1979367"/>
                </a:lnTo>
                <a:lnTo>
                  <a:pt x="2074308" y="1975337"/>
                </a:lnTo>
                <a:close/>
              </a:path>
              <a:path w="4560570" h="2107565">
                <a:moveTo>
                  <a:pt x="2035840" y="1960895"/>
                </a:moveTo>
                <a:lnTo>
                  <a:pt x="2029914" y="1963567"/>
                </a:lnTo>
                <a:lnTo>
                  <a:pt x="2025896" y="1974183"/>
                </a:lnTo>
                <a:lnTo>
                  <a:pt x="2028565" y="1980116"/>
                </a:lnTo>
                <a:lnTo>
                  <a:pt x="2039188" y="1984146"/>
                </a:lnTo>
                <a:lnTo>
                  <a:pt x="2045115" y="1981474"/>
                </a:lnTo>
                <a:lnTo>
                  <a:pt x="2049133" y="1970858"/>
                </a:lnTo>
                <a:lnTo>
                  <a:pt x="2046464" y="1964924"/>
                </a:lnTo>
                <a:lnTo>
                  <a:pt x="2035840" y="1960895"/>
                </a:lnTo>
                <a:close/>
              </a:path>
              <a:path w="4560570" h="2107565">
                <a:moveTo>
                  <a:pt x="1994018" y="1950295"/>
                </a:moveTo>
                <a:lnTo>
                  <a:pt x="1988835" y="1954222"/>
                </a:lnTo>
                <a:lnTo>
                  <a:pt x="1987276" y="1965467"/>
                </a:lnTo>
                <a:lnTo>
                  <a:pt x="1991198" y="1970656"/>
                </a:lnTo>
                <a:lnTo>
                  <a:pt x="2002450" y="1972218"/>
                </a:lnTo>
                <a:lnTo>
                  <a:pt x="2007635" y="1968291"/>
                </a:lnTo>
                <a:lnTo>
                  <a:pt x="2009192" y="1957047"/>
                </a:lnTo>
                <a:lnTo>
                  <a:pt x="2005270" y="1951857"/>
                </a:lnTo>
                <a:lnTo>
                  <a:pt x="1994018" y="1950295"/>
                </a:lnTo>
                <a:close/>
              </a:path>
              <a:path w="4560570" h="2107565">
                <a:moveTo>
                  <a:pt x="1953346" y="1944479"/>
                </a:moveTo>
                <a:lnTo>
                  <a:pt x="1948163" y="1948406"/>
                </a:lnTo>
                <a:lnTo>
                  <a:pt x="1946606" y="1959650"/>
                </a:lnTo>
                <a:lnTo>
                  <a:pt x="1950528" y="1964839"/>
                </a:lnTo>
                <a:lnTo>
                  <a:pt x="1961780" y="1966401"/>
                </a:lnTo>
                <a:lnTo>
                  <a:pt x="1966964" y="1962475"/>
                </a:lnTo>
                <a:lnTo>
                  <a:pt x="1968520" y="1951230"/>
                </a:lnTo>
                <a:lnTo>
                  <a:pt x="1964598" y="1946041"/>
                </a:lnTo>
                <a:lnTo>
                  <a:pt x="1953346" y="1944479"/>
                </a:lnTo>
                <a:close/>
              </a:path>
              <a:path w="4560570" h="2107565">
                <a:moveTo>
                  <a:pt x="1914389" y="1935764"/>
                </a:moveTo>
                <a:lnTo>
                  <a:pt x="1908807" y="1939099"/>
                </a:lnTo>
                <a:lnTo>
                  <a:pt x="1906029" y="1950106"/>
                </a:lnTo>
                <a:lnTo>
                  <a:pt x="1909361" y="1955694"/>
                </a:lnTo>
                <a:lnTo>
                  <a:pt x="1920375" y="1958478"/>
                </a:lnTo>
                <a:lnTo>
                  <a:pt x="1925957" y="1955143"/>
                </a:lnTo>
                <a:lnTo>
                  <a:pt x="1928733" y="1944137"/>
                </a:lnTo>
                <a:lnTo>
                  <a:pt x="1925402" y="1938549"/>
                </a:lnTo>
                <a:lnTo>
                  <a:pt x="1914389" y="1935764"/>
                </a:lnTo>
                <a:close/>
              </a:path>
              <a:path w="4560570" h="2107565">
                <a:moveTo>
                  <a:pt x="1874531" y="1925788"/>
                </a:moveTo>
                <a:lnTo>
                  <a:pt x="1868949" y="1929123"/>
                </a:lnTo>
                <a:lnTo>
                  <a:pt x="1866173" y="1940130"/>
                </a:lnTo>
                <a:lnTo>
                  <a:pt x="1869504" y="1945718"/>
                </a:lnTo>
                <a:lnTo>
                  <a:pt x="1880519" y="1948502"/>
                </a:lnTo>
                <a:lnTo>
                  <a:pt x="1886099" y="1945167"/>
                </a:lnTo>
                <a:lnTo>
                  <a:pt x="1888876" y="1934161"/>
                </a:lnTo>
                <a:lnTo>
                  <a:pt x="1885546" y="1928573"/>
                </a:lnTo>
                <a:lnTo>
                  <a:pt x="1874531" y="1925788"/>
                </a:lnTo>
                <a:close/>
              </a:path>
              <a:path w="4560570" h="2107565">
                <a:moveTo>
                  <a:pt x="1842016" y="1909052"/>
                </a:moveTo>
                <a:lnTo>
                  <a:pt x="1836835" y="1909930"/>
                </a:lnTo>
                <a:lnTo>
                  <a:pt x="1834412" y="1911357"/>
                </a:lnTo>
                <a:lnTo>
                  <a:pt x="1829485" y="1918296"/>
                </a:lnTo>
                <a:lnTo>
                  <a:pt x="1830567" y="1924712"/>
                </a:lnTo>
                <a:lnTo>
                  <a:pt x="1839827" y="1931302"/>
                </a:lnTo>
                <a:lnTo>
                  <a:pt x="1846235" y="1930218"/>
                </a:lnTo>
                <a:lnTo>
                  <a:pt x="1852806" y="1920965"/>
                </a:lnTo>
                <a:lnTo>
                  <a:pt x="1851723" y="1914549"/>
                </a:lnTo>
                <a:lnTo>
                  <a:pt x="1844774" y="1909603"/>
                </a:lnTo>
                <a:lnTo>
                  <a:pt x="1842016" y="1909052"/>
                </a:lnTo>
                <a:close/>
              </a:path>
              <a:path w="4560570" h="2107565">
                <a:moveTo>
                  <a:pt x="1397762" y="1889316"/>
                </a:moveTo>
                <a:lnTo>
                  <a:pt x="1392508" y="1889316"/>
                </a:lnTo>
                <a:lnTo>
                  <a:pt x="1389880" y="1890320"/>
                </a:lnTo>
                <a:lnTo>
                  <a:pt x="1383866" y="1896339"/>
                </a:lnTo>
                <a:lnTo>
                  <a:pt x="1383882" y="1902862"/>
                </a:lnTo>
                <a:lnTo>
                  <a:pt x="1391899" y="1910890"/>
                </a:lnTo>
                <a:lnTo>
                  <a:pt x="1398399" y="1910890"/>
                </a:lnTo>
                <a:lnTo>
                  <a:pt x="1406418" y="1902862"/>
                </a:lnTo>
                <a:lnTo>
                  <a:pt x="1406403" y="1896339"/>
                </a:lnTo>
                <a:lnTo>
                  <a:pt x="1400389" y="1890320"/>
                </a:lnTo>
                <a:lnTo>
                  <a:pt x="1397762" y="1889316"/>
                </a:lnTo>
                <a:close/>
              </a:path>
              <a:path w="4560570" h="2107565">
                <a:moveTo>
                  <a:pt x="1808585" y="1885146"/>
                </a:moveTo>
                <a:lnTo>
                  <a:pt x="1803403" y="1886022"/>
                </a:lnTo>
                <a:lnTo>
                  <a:pt x="1800980" y="1887451"/>
                </a:lnTo>
                <a:lnTo>
                  <a:pt x="1796053" y="1894390"/>
                </a:lnTo>
                <a:lnTo>
                  <a:pt x="1797136" y="1900806"/>
                </a:lnTo>
                <a:lnTo>
                  <a:pt x="1806395" y="1907395"/>
                </a:lnTo>
                <a:lnTo>
                  <a:pt x="1812804" y="1906311"/>
                </a:lnTo>
                <a:lnTo>
                  <a:pt x="1819374" y="1897058"/>
                </a:lnTo>
                <a:lnTo>
                  <a:pt x="1818292" y="1890642"/>
                </a:lnTo>
                <a:lnTo>
                  <a:pt x="1811342" y="1885697"/>
                </a:lnTo>
                <a:lnTo>
                  <a:pt x="1808585" y="1885146"/>
                </a:lnTo>
                <a:close/>
              </a:path>
              <a:path w="4560570" h="2107565">
                <a:moveTo>
                  <a:pt x="1430842" y="1876153"/>
                </a:moveTo>
                <a:lnTo>
                  <a:pt x="1423005" y="1879509"/>
                </a:lnTo>
                <a:lnTo>
                  <a:pt x="1420586" y="1885549"/>
                </a:lnTo>
                <a:lnTo>
                  <a:pt x="1425047" y="1895988"/>
                </a:lnTo>
                <a:lnTo>
                  <a:pt x="1431080" y="1898408"/>
                </a:lnTo>
                <a:lnTo>
                  <a:pt x="1441524" y="1893935"/>
                </a:lnTo>
                <a:lnTo>
                  <a:pt x="1443943" y="1887894"/>
                </a:lnTo>
                <a:lnTo>
                  <a:pt x="1440597" y="1880067"/>
                </a:lnTo>
                <a:lnTo>
                  <a:pt x="1438531" y="1878157"/>
                </a:lnTo>
                <a:lnTo>
                  <a:pt x="1433654" y="1876200"/>
                </a:lnTo>
                <a:lnTo>
                  <a:pt x="1430842" y="1876153"/>
                </a:lnTo>
                <a:close/>
              </a:path>
              <a:path w="4560570" h="2107565">
                <a:moveTo>
                  <a:pt x="1775665" y="1860965"/>
                </a:moveTo>
                <a:lnTo>
                  <a:pt x="1770462" y="1861698"/>
                </a:lnTo>
                <a:lnTo>
                  <a:pt x="1768000" y="1863059"/>
                </a:lnTo>
                <a:lnTo>
                  <a:pt x="1762883" y="1869860"/>
                </a:lnTo>
                <a:lnTo>
                  <a:pt x="1763789" y="1876304"/>
                </a:lnTo>
                <a:lnTo>
                  <a:pt x="1772865" y="1883145"/>
                </a:lnTo>
                <a:lnTo>
                  <a:pt x="1779301" y="1882239"/>
                </a:lnTo>
                <a:lnTo>
                  <a:pt x="1786122" y="1873169"/>
                </a:lnTo>
                <a:lnTo>
                  <a:pt x="1785216" y="1866726"/>
                </a:lnTo>
                <a:lnTo>
                  <a:pt x="1778406" y="1861591"/>
                </a:lnTo>
                <a:lnTo>
                  <a:pt x="1775665" y="1860965"/>
                </a:lnTo>
                <a:close/>
              </a:path>
              <a:path w="4560570" h="2107565">
                <a:moveTo>
                  <a:pt x="1368712" y="1860232"/>
                </a:moveTo>
                <a:lnTo>
                  <a:pt x="1363458" y="1860232"/>
                </a:lnTo>
                <a:lnTo>
                  <a:pt x="1360829" y="1861235"/>
                </a:lnTo>
                <a:lnTo>
                  <a:pt x="1354816" y="1867256"/>
                </a:lnTo>
                <a:lnTo>
                  <a:pt x="1354830" y="1873778"/>
                </a:lnTo>
                <a:lnTo>
                  <a:pt x="1362848" y="1881805"/>
                </a:lnTo>
                <a:lnTo>
                  <a:pt x="1369349" y="1881805"/>
                </a:lnTo>
                <a:lnTo>
                  <a:pt x="1377367" y="1873778"/>
                </a:lnTo>
                <a:lnTo>
                  <a:pt x="1377353" y="1867256"/>
                </a:lnTo>
                <a:lnTo>
                  <a:pt x="1371338" y="1861235"/>
                </a:lnTo>
                <a:lnTo>
                  <a:pt x="1368712" y="1860232"/>
                </a:lnTo>
                <a:close/>
              </a:path>
              <a:path w="4560570" h="2107565">
                <a:moveTo>
                  <a:pt x="1467929" y="1859827"/>
                </a:moveTo>
                <a:lnTo>
                  <a:pt x="1465242" y="1860655"/>
                </a:lnTo>
                <a:lnTo>
                  <a:pt x="1458828" y="1866277"/>
                </a:lnTo>
                <a:lnTo>
                  <a:pt x="1458400" y="1872771"/>
                </a:lnTo>
                <a:lnTo>
                  <a:pt x="1465870" y="1881311"/>
                </a:lnTo>
                <a:lnTo>
                  <a:pt x="1472356" y="1881741"/>
                </a:lnTo>
                <a:lnTo>
                  <a:pt x="1480901" y="1874248"/>
                </a:lnTo>
                <a:lnTo>
                  <a:pt x="1481330" y="1867754"/>
                </a:lnTo>
                <a:lnTo>
                  <a:pt x="1475727" y="1861350"/>
                </a:lnTo>
                <a:lnTo>
                  <a:pt x="1473173" y="1860175"/>
                </a:lnTo>
                <a:lnTo>
                  <a:pt x="1467929" y="1859827"/>
                </a:lnTo>
                <a:close/>
              </a:path>
              <a:path w="4560570" h="2107565">
                <a:moveTo>
                  <a:pt x="1742798" y="1836286"/>
                </a:moveTo>
                <a:lnTo>
                  <a:pt x="1737594" y="1837020"/>
                </a:lnTo>
                <a:lnTo>
                  <a:pt x="1735133" y="1838380"/>
                </a:lnTo>
                <a:lnTo>
                  <a:pt x="1730016" y="1845181"/>
                </a:lnTo>
                <a:lnTo>
                  <a:pt x="1730923" y="1851625"/>
                </a:lnTo>
                <a:lnTo>
                  <a:pt x="1739997" y="1858467"/>
                </a:lnTo>
                <a:lnTo>
                  <a:pt x="1746435" y="1857560"/>
                </a:lnTo>
                <a:lnTo>
                  <a:pt x="1753255" y="1848491"/>
                </a:lnTo>
                <a:lnTo>
                  <a:pt x="1752348" y="1842047"/>
                </a:lnTo>
                <a:lnTo>
                  <a:pt x="1745540" y="1836912"/>
                </a:lnTo>
                <a:lnTo>
                  <a:pt x="1742798" y="1836286"/>
                </a:lnTo>
                <a:close/>
              </a:path>
              <a:path w="4560570" h="2107565">
                <a:moveTo>
                  <a:pt x="1498848" y="1832743"/>
                </a:moveTo>
                <a:lnTo>
                  <a:pt x="1496161" y="1833570"/>
                </a:lnTo>
                <a:lnTo>
                  <a:pt x="1489748" y="1839193"/>
                </a:lnTo>
                <a:lnTo>
                  <a:pt x="1489318" y="1845687"/>
                </a:lnTo>
                <a:lnTo>
                  <a:pt x="1496788" y="1854226"/>
                </a:lnTo>
                <a:lnTo>
                  <a:pt x="1503274" y="1854655"/>
                </a:lnTo>
                <a:lnTo>
                  <a:pt x="1511820" y="1847164"/>
                </a:lnTo>
                <a:lnTo>
                  <a:pt x="1512249" y="1840670"/>
                </a:lnTo>
                <a:lnTo>
                  <a:pt x="1506646" y="1834264"/>
                </a:lnTo>
                <a:lnTo>
                  <a:pt x="1504091" y="1833090"/>
                </a:lnTo>
                <a:lnTo>
                  <a:pt x="1498848" y="1832743"/>
                </a:lnTo>
                <a:close/>
              </a:path>
              <a:path w="4560570" h="2107565">
                <a:moveTo>
                  <a:pt x="1339662" y="1831148"/>
                </a:moveTo>
                <a:lnTo>
                  <a:pt x="1334406" y="1831148"/>
                </a:lnTo>
                <a:lnTo>
                  <a:pt x="1331779" y="1832151"/>
                </a:lnTo>
                <a:lnTo>
                  <a:pt x="1325765" y="1838172"/>
                </a:lnTo>
                <a:lnTo>
                  <a:pt x="1325779" y="1844694"/>
                </a:lnTo>
                <a:lnTo>
                  <a:pt x="1333798" y="1852721"/>
                </a:lnTo>
                <a:lnTo>
                  <a:pt x="1340298" y="1852721"/>
                </a:lnTo>
                <a:lnTo>
                  <a:pt x="1348317" y="1844694"/>
                </a:lnTo>
                <a:lnTo>
                  <a:pt x="1348303" y="1838172"/>
                </a:lnTo>
                <a:lnTo>
                  <a:pt x="1342288" y="1832151"/>
                </a:lnTo>
                <a:lnTo>
                  <a:pt x="1339662" y="1831148"/>
                </a:lnTo>
                <a:close/>
              </a:path>
              <a:path w="4560570" h="2107565">
                <a:moveTo>
                  <a:pt x="1709930" y="1811608"/>
                </a:moveTo>
                <a:lnTo>
                  <a:pt x="1704727" y="1812342"/>
                </a:lnTo>
                <a:lnTo>
                  <a:pt x="1702266" y="1813702"/>
                </a:lnTo>
                <a:lnTo>
                  <a:pt x="1697149" y="1820503"/>
                </a:lnTo>
                <a:lnTo>
                  <a:pt x="1698056" y="1826947"/>
                </a:lnTo>
                <a:lnTo>
                  <a:pt x="1707131" y="1833788"/>
                </a:lnTo>
                <a:lnTo>
                  <a:pt x="1713567" y="1832881"/>
                </a:lnTo>
                <a:lnTo>
                  <a:pt x="1720387" y="1823812"/>
                </a:lnTo>
                <a:lnTo>
                  <a:pt x="1719482" y="1817368"/>
                </a:lnTo>
                <a:lnTo>
                  <a:pt x="1712672" y="1812235"/>
                </a:lnTo>
                <a:lnTo>
                  <a:pt x="1709930" y="1811608"/>
                </a:lnTo>
                <a:close/>
              </a:path>
              <a:path w="4560570" h="2107565">
                <a:moveTo>
                  <a:pt x="1529767" y="1805658"/>
                </a:moveTo>
                <a:lnTo>
                  <a:pt x="1527079" y="1806484"/>
                </a:lnTo>
                <a:lnTo>
                  <a:pt x="1520666" y="1812108"/>
                </a:lnTo>
                <a:lnTo>
                  <a:pt x="1520236" y="1818601"/>
                </a:lnTo>
                <a:lnTo>
                  <a:pt x="1527708" y="1827141"/>
                </a:lnTo>
                <a:lnTo>
                  <a:pt x="1534194" y="1827571"/>
                </a:lnTo>
                <a:lnTo>
                  <a:pt x="1542738" y="1820078"/>
                </a:lnTo>
                <a:lnTo>
                  <a:pt x="1543169" y="1813585"/>
                </a:lnTo>
                <a:lnTo>
                  <a:pt x="1537566" y="1807180"/>
                </a:lnTo>
                <a:lnTo>
                  <a:pt x="1535009" y="1806006"/>
                </a:lnTo>
                <a:lnTo>
                  <a:pt x="1529767" y="1805658"/>
                </a:lnTo>
                <a:close/>
              </a:path>
              <a:path w="4560570" h="2107565">
                <a:moveTo>
                  <a:pt x="1307570" y="1800985"/>
                </a:moveTo>
                <a:lnTo>
                  <a:pt x="1304841" y="1801661"/>
                </a:lnTo>
                <a:lnTo>
                  <a:pt x="1298139" y="1806903"/>
                </a:lnTo>
                <a:lnTo>
                  <a:pt x="1297346" y="1813361"/>
                </a:lnTo>
                <a:lnTo>
                  <a:pt x="1304340" y="1822324"/>
                </a:lnTo>
                <a:lnTo>
                  <a:pt x="1310792" y="1823118"/>
                </a:lnTo>
                <a:lnTo>
                  <a:pt x="1319726" y="1816127"/>
                </a:lnTo>
                <a:lnTo>
                  <a:pt x="1320519" y="1809669"/>
                </a:lnTo>
                <a:lnTo>
                  <a:pt x="1315271" y="1802944"/>
                </a:lnTo>
                <a:lnTo>
                  <a:pt x="1312786" y="1801627"/>
                </a:lnTo>
                <a:lnTo>
                  <a:pt x="1307570" y="1800985"/>
                </a:lnTo>
                <a:close/>
              </a:path>
              <a:path w="4560570" h="2107565">
                <a:moveTo>
                  <a:pt x="1674406" y="1789440"/>
                </a:moveTo>
                <a:lnTo>
                  <a:pt x="1669284" y="1790612"/>
                </a:lnTo>
                <a:lnTo>
                  <a:pt x="1666946" y="1792175"/>
                </a:lnTo>
                <a:lnTo>
                  <a:pt x="1662424" y="1799386"/>
                </a:lnTo>
                <a:lnTo>
                  <a:pt x="1663872" y="1805730"/>
                </a:lnTo>
                <a:lnTo>
                  <a:pt x="1673492" y="1811778"/>
                </a:lnTo>
                <a:lnTo>
                  <a:pt x="1679829" y="1810327"/>
                </a:lnTo>
                <a:lnTo>
                  <a:pt x="1685858" y="1800713"/>
                </a:lnTo>
                <a:lnTo>
                  <a:pt x="1684411" y="1794370"/>
                </a:lnTo>
                <a:lnTo>
                  <a:pt x="1677191" y="1789831"/>
                </a:lnTo>
                <a:lnTo>
                  <a:pt x="1674406" y="1789440"/>
                </a:lnTo>
                <a:close/>
              </a:path>
              <a:path w="4560570" h="2107565">
                <a:moveTo>
                  <a:pt x="1563714" y="1782437"/>
                </a:moveTo>
                <a:lnTo>
                  <a:pt x="1555875" y="1785793"/>
                </a:lnTo>
                <a:lnTo>
                  <a:pt x="1553458" y="1791834"/>
                </a:lnTo>
                <a:lnTo>
                  <a:pt x="1557917" y="1802272"/>
                </a:lnTo>
                <a:lnTo>
                  <a:pt x="1563951" y="1804692"/>
                </a:lnTo>
                <a:lnTo>
                  <a:pt x="1574396" y="1800219"/>
                </a:lnTo>
                <a:lnTo>
                  <a:pt x="1576812" y="1794179"/>
                </a:lnTo>
                <a:lnTo>
                  <a:pt x="1573469" y="1786351"/>
                </a:lnTo>
                <a:lnTo>
                  <a:pt x="1571402" y="1784441"/>
                </a:lnTo>
                <a:lnTo>
                  <a:pt x="1566525" y="1782484"/>
                </a:lnTo>
                <a:lnTo>
                  <a:pt x="1563714" y="1782437"/>
                </a:lnTo>
                <a:close/>
              </a:path>
              <a:path w="4560570" h="2107565">
                <a:moveTo>
                  <a:pt x="1282346" y="1768519"/>
                </a:moveTo>
                <a:lnTo>
                  <a:pt x="1279617" y="1769195"/>
                </a:lnTo>
                <a:lnTo>
                  <a:pt x="1272915" y="1774436"/>
                </a:lnTo>
                <a:lnTo>
                  <a:pt x="1272123" y="1780895"/>
                </a:lnTo>
                <a:lnTo>
                  <a:pt x="1279117" y="1789857"/>
                </a:lnTo>
                <a:lnTo>
                  <a:pt x="1285568" y="1790650"/>
                </a:lnTo>
                <a:lnTo>
                  <a:pt x="1294504" y="1783661"/>
                </a:lnTo>
                <a:lnTo>
                  <a:pt x="1295297" y="1777202"/>
                </a:lnTo>
                <a:lnTo>
                  <a:pt x="1290048" y="1770477"/>
                </a:lnTo>
                <a:lnTo>
                  <a:pt x="1287562" y="1769160"/>
                </a:lnTo>
                <a:lnTo>
                  <a:pt x="1282346" y="1768519"/>
                </a:lnTo>
                <a:close/>
              </a:path>
              <a:path w="4560570" h="2107565">
                <a:moveTo>
                  <a:pt x="1639567" y="1767640"/>
                </a:moveTo>
                <a:lnTo>
                  <a:pt x="1634444" y="1768812"/>
                </a:lnTo>
                <a:lnTo>
                  <a:pt x="1632107" y="1770377"/>
                </a:lnTo>
                <a:lnTo>
                  <a:pt x="1627585" y="1777587"/>
                </a:lnTo>
                <a:lnTo>
                  <a:pt x="1629034" y="1783930"/>
                </a:lnTo>
                <a:lnTo>
                  <a:pt x="1638654" y="1789978"/>
                </a:lnTo>
                <a:lnTo>
                  <a:pt x="1644990" y="1788528"/>
                </a:lnTo>
                <a:lnTo>
                  <a:pt x="1651020" y="1778914"/>
                </a:lnTo>
                <a:lnTo>
                  <a:pt x="1649571" y="1772570"/>
                </a:lnTo>
                <a:lnTo>
                  <a:pt x="1642352" y="1768033"/>
                </a:lnTo>
                <a:lnTo>
                  <a:pt x="1639567" y="1767640"/>
                </a:lnTo>
                <a:close/>
              </a:path>
              <a:path w="4560570" h="2107565">
                <a:moveTo>
                  <a:pt x="1601476" y="1766234"/>
                </a:moveTo>
                <a:lnTo>
                  <a:pt x="1593637" y="1769592"/>
                </a:lnTo>
                <a:lnTo>
                  <a:pt x="1591221" y="1775632"/>
                </a:lnTo>
                <a:lnTo>
                  <a:pt x="1595680" y="1786069"/>
                </a:lnTo>
                <a:lnTo>
                  <a:pt x="1601713" y="1788490"/>
                </a:lnTo>
                <a:lnTo>
                  <a:pt x="1612158" y="1784017"/>
                </a:lnTo>
                <a:lnTo>
                  <a:pt x="1614576" y="1777977"/>
                </a:lnTo>
                <a:lnTo>
                  <a:pt x="1611231" y="1770148"/>
                </a:lnTo>
                <a:lnTo>
                  <a:pt x="1609164" y="1768238"/>
                </a:lnTo>
                <a:lnTo>
                  <a:pt x="1604288" y="1766281"/>
                </a:lnTo>
                <a:lnTo>
                  <a:pt x="1601476" y="1766234"/>
                </a:lnTo>
                <a:close/>
              </a:path>
              <a:path w="4560570" h="2107565">
                <a:moveTo>
                  <a:pt x="1257124" y="1736053"/>
                </a:moveTo>
                <a:lnTo>
                  <a:pt x="1254394" y="1736727"/>
                </a:lnTo>
                <a:lnTo>
                  <a:pt x="1247692" y="1741970"/>
                </a:lnTo>
                <a:lnTo>
                  <a:pt x="1246899" y="1748429"/>
                </a:lnTo>
                <a:lnTo>
                  <a:pt x="1253895" y="1757390"/>
                </a:lnTo>
                <a:lnTo>
                  <a:pt x="1260345" y="1758184"/>
                </a:lnTo>
                <a:lnTo>
                  <a:pt x="1269281" y="1751195"/>
                </a:lnTo>
                <a:lnTo>
                  <a:pt x="1270073" y="1744736"/>
                </a:lnTo>
                <a:lnTo>
                  <a:pt x="1264826" y="1738010"/>
                </a:lnTo>
                <a:lnTo>
                  <a:pt x="1262340" y="1736694"/>
                </a:lnTo>
                <a:lnTo>
                  <a:pt x="1257124" y="1736053"/>
                </a:lnTo>
                <a:close/>
              </a:path>
              <a:path w="4560570" h="2107565">
                <a:moveTo>
                  <a:pt x="1149863" y="1731544"/>
                </a:moveTo>
                <a:lnTo>
                  <a:pt x="1147051" y="1731591"/>
                </a:lnTo>
                <a:lnTo>
                  <a:pt x="1142173" y="1733548"/>
                </a:lnTo>
                <a:lnTo>
                  <a:pt x="1140108" y="1735458"/>
                </a:lnTo>
                <a:lnTo>
                  <a:pt x="1136761" y="1743285"/>
                </a:lnTo>
                <a:lnTo>
                  <a:pt x="1139181" y="1749327"/>
                </a:lnTo>
                <a:lnTo>
                  <a:pt x="1149624" y="1753800"/>
                </a:lnTo>
                <a:lnTo>
                  <a:pt x="1155658" y="1751379"/>
                </a:lnTo>
                <a:lnTo>
                  <a:pt x="1160118" y="1740941"/>
                </a:lnTo>
                <a:lnTo>
                  <a:pt x="1157700" y="1734901"/>
                </a:lnTo>
                <a:lnTo>
                  <a:pt x="1149863" y="1731544"/>
                </a:lnTo>
                <a:close/>
              </a:path>
              <a:path w="4560570" h="2107565">
                <a:moveTo>
                  <a:pt x="1190571" y="1729595"/>
                </a:moveTo>
                <a:lnTo>
                  <a:pt x="1179562" y="1732393"/>
                </a:lnTo>
                <a:lnTo>
                  <a:pt x="1176237" y="1737984"/>
                </a:lnTo>
                <a:lnTo>
                  <a:pt x="1179027" y="1748989"/>
                </a:lnTo>
                <a:lnTo>
                  <a:pt x="1184612" y="1752316"/>
                </a:lnTo>
                <a:lnTo>
                  <a:pt x="1195622" y="1749518"/>
                </a:lnTo>
                <a:lnTo>
                  <a:pt x="1198946" y="1743927"/>
                </a:lnTo>
                <a:lnTo>
                  <a:pt x="1196157" y="1732923"/>
                </a:lnTo>
                <a:lnTo>
                  <a:pt x="1190571" y="1729595"/>
                </a:lnTo>
                <a:close/>
              </a:path>
              <a:path w="4560570" h="2107565">
                <a:moveTo>
                  <a:pt x="1230429" y="1719619"/>
                </a:moveTo>
                <a:lnTo>
                  <a:pt x="1219418" y="1722417"/>
                </a:lnTo>
                <a:lnTo>
                  <a:pt x="1216093" y="1728010"/>
                </a:lnTo>
                <a:lnTo>
                  <a:pt x="1218883" y="1739013"/>
                </a:lnTo>
                <a:lnTo>
                  <a:pt x="1224469" y="1742340"/>
                </a:lnTo>
                <a:lnTo>
                  <a:pt x="1235480" y="1739543"/>
                </a:lnTo>
                <a:lnTo>
                  <a:pt x="1238804" y="1733951"/>
                </a:lnTo>
                <a:lnTo>
                  <a:pt x="1236014" y="1722948"/>
                </a:lnTo>
                <a:lnTo>
                  <a:pt x="1230429" y="1719619"/>
                </a:lnTo>
                <a:close/>
              </a:path>
              <a:path w="4560570" h="2107565">
                <a:moveTo>
                  <a:pt x="1112100" y="1715342"/>
                </a:moveTo>
                <a:lnTo>
                  <a:pt x="1109289" y="1715389"/>
                </a:lnTo>
                <a:lnTo>
                  <a:pt x="1104411" y="1717346"/>
                </a:lnTo>
                <a:lnTo>
                  <a:pt x="1102344" y="1719256"/>
                </a:lnTo>
                <a:lnTo>
                  <a:pt x="1099000" y="1727084"/>
                </a:lnTo>
                <a:lnTo>
                  <a:pt x="1101417" y="1733124"/>
                </a:lnTo>
                <a:lnTo>
                  <a:pt x="1111862" y="1737597"/>
                </a:lnTo>
                <a:lnTo>
                  <a:pt x="1117897" y="1735176"/>
                </a:lnTo>
                <a:lnTo>
                  <a:pt x="1122356" y="1724740"/>
                </a:lnTo>
                <a:lnTo>
                  <a:pt x="1119939" y="1718699"/>
                </a:lnTo>
                <a:lnTo>
                  <a:pt x="1112100" y="1715342"/>
                </a:lnTo>
                <a:close/>
              </a:path>
              <a:path w="4560570" h="2107565">
                <a:moveTo>
                  <a:pt x="1077785" y="1691740"/>
                </a:moveTo>
                <a:lnTo>
                  <a:pt x="1075034" y="1692329"/>
                </a:lnTo>
                <a:lnTo>
                  <a:pt x="1068171" y="1697356"/>
                </a:lnTo>
                <a:lnTo>
                  <a:pt x="1067177" y="1703787"/>
                </a:lnTo>
                <a:lnTo>
                  <a:pt x="1073885" y="1712965"/>
                </a:lnTo>
                <a:lnTo>
                  <a:pt x="1080308" y="1713962"/>
                </a:lnTo>
                <a:lnTo>
                  <a:pt x="1089459" y="1707258"/>
                </a:lnTo>
                <a:lnTo>
                  <a:pt x="1090453" y="1700827"/>
                </a:lnTo>
                <a:lnTo>
                  <a:pt x="1085420" y="1693939"/>
                </a:lnTo>
                <a:lnTo>
                  <a:pt x="1082977" y="1692545"/>
                </a:lnTo>
                <a:lnTo>
                  <a:pt x="1077785" y="1691740"/>
                </a:lnTo>
                <a:close/>
              </a:path>
              <a:path w="4560570" h="2107565">
                <a:moveTo>
                  <a:pt x="1053619" y="1658476"/>
                </a:moveTo>
                <a:lnTo>
                  <a:pt x="1050871" y="1659064"/>
                </a:lnTo>
                <a:lnTo>
                  <a:pt x="1044007" y="1664092"/>
                </a:lnTo>
                <a:lnTo>
                  <a:pt x="1043012" y="1670523"/>
                </a:lnTo>
                <a:lnTo>
                  <a:pt x="1049721" y="1679702"/>
                </a:lnTo>
                <a:lnTo>
                  <a:pt x="1056143" y="1680697"/>
                </a:lnTo>
                <a:lnTo>
                  <a:pt x="1065295" y="1673994"/>
                </a:lnTo>
                <a:lnTo>
                  <a:pt x="1066290" y="1667563"/>
                </a:lnTo>
                <a:lnTo>
                  <a:pt x="1061256" y="1660676"/>
                </a:lnTo>
                <a:lnTo>
                  <a:pt x="1058812" y="1659281"/>
                </a:lnTo>
                <a:lnTo>
                  <a:pt x="1053619" y="1658476"/>
                </a:lnTo>
                <a:close/>
              </a:path>
              <a:path w="4560570" h="2107565">
                <a:moveTo>
                  <a:pt x="1029456" y="1625212"/>
                </a:moveTo>
                <a:lnTo>
                  <a:pt x="1026706" y="1625800"/>
                </a:lnTo>
                <a:lnTo>
                  <a:pt x="1019844" y="1630828"/>
                </a:lnTo>
                <a:lnTo>
                  <a:pt x="1018848" y="1637259"/>
                </a:lnTo>
                <a:lnTo>
                  <a:pt x="1025555" y="1646438"/>
                </a:lnTo>
                <a:lnTo>
                  <a:pt x="1031980" y="1647433"/>
                </a:lnTo>
                <a:lnTo>
                  <a:pt x="1041130" y="1640730"/>
                </a:lnTo>
                <a:lnTo>
                  <a:pt x="1042125" y="1634299"/>
                </a:lnTo>
                <a:lnTo>
                  <a:pt x="1037090" y="1627412"/>
                </a:lnTo>
                <a:lnTo>
                  <a:pt x="1034648" y="1626017"/>
                </a:lnTo>
                <a:lnTo>
                  <a:pt x="1029456" y="1625212"/>
                </a:lnTo>
                <a:close/>
              </a:path>
              <a:path w="4560570" h="2107565">
                <a:moveTo>
                  <a:pt x="1004270" y="1592160"/>
                </a:moveTo>
                <a:lnTo>
                  <a:pt x="1001582" y="1592987"/>
                </a:lnTo>
                <a:lnTo>
                  <a:pt x="995184" y="1598597"/>
                </a:lnTo>
                <a:lnTo>
                  <a:pt x="994756" y="1605090"/>
                </a:lnTo>
                <a:lnTo>
                  <a:pt x="1002240" y="1613645"/>
                </a:lnTo>
                <a:lnTo>
                  <a:pt x="1008725" y="1614076"/>
                </a:lnTo>
                <a:lnTo>
                  <a:pt x="1017257" y="1606595"/>
                </a:lnTo>
                <a:lnTo>
                  <a:pt x="1017685" y="1600102"/>
                </a:lnTo>
                <a:lnTo>
                  <a:pt x="1012069" y="1593682"/>
                </a:lnTo>
                <a:lnTo>
                  <a:pt x="1009514" y="1592507"/>
                </a:lnTo>
                <a:lnTo>
                  <a:pt x="1004270" y="1592160"/>
                </a:lnTo>
                <a:close/>
              </a:path>
              <a:path w="4560570" h="2107565">
                <a:moveTo>
                  <a:pt x="977216" y="1561205"/>
                </a:moveTo>
                <a:lnTo>
                  <a:pt x="974529" y="1562033"/>
                </a:lnTo>
                <a:lnTo>
                  <a:pt x="968131" y="1567643"/>
                </a:lnTo>
                <a:lnTo>
                  <a:pt x="967703" y="1574137"/>
                </a:lnTo>
                <a:lnTo>
                  <a:pt x="975186" y="1582691"/>
                </a:lnTo>
                <a:lnTo>
                  <a:pt x="981671" y="1583121"/>
                </a:lnTo>
                <a:lnTo>
                  <a:pt x="990202" y="1575642"/>
                </a:lnTo>
                <a:lnTo>
                  <a:pt x="990631" y="1569148"/>
                </a:lnTo>
                <a:lnTo>
                  <a:pt x="985014" y="1562728"/>
                </a:lnTo>
                <a:lnTo>
                  <a:pt x="982459" y="1561553"/>
                </a:lnTo>
                <a:lnTo>
                  <a:pt x="977216" y="1561205"/>
                </a:lnTo>
                <a:close/>
              </a:path>
              <a:path w="4560570" h="2107565">
                <a:moveTo>
                  <a:pt x="950163" y="1530250"/>
                </a:moveTo>
                <a:lnTo>
                  <a:pt x="947475" y="1531078"/>
                </a:lnTo>
                <a:lnTo>
                  <a:pt x="941077" y="1536688"/>
                </a:lnTo>
                <a:lnTo>
                  <a:pt x="940648" y="1543182"/>
                </a:lnTo>
                <a:lnTo>
                  <a:pt x="948132" y="1551738"/>
                </a:lnTo>
                <a:lnTo>
                  <a:pt x="954618" y="1552167"/>
                </a:lnTo>
                <a:lnTo>
                  <a:pt x="963148" y="1544688"/>
                </a:lnTo>
                <a:lnTo>
                  <a:pt x="963578" y="1538194"/>
                </a:lnTo>
                <a:lnTo>
                  <a:pt x="957961" y="1531774"/>
                </a:lnTo>
                <a:lnTo>
                  <a:pt x="955405" y="1530600"/>
                </a:lnTo>
                <a:lnTo>
                  <a:pt x="950163" y="1530250"/>
                </a:lnTo>
                <a:close/>
              </a:path>
              <a:path w="4560570" h="2107565">
                <a:moveTo>
                  <a:pt x="917173" y="1506338"/>
                </a:moveTo>
                <a:lnTo>
                  <a:pt x="911603" y="1509693"/>
                </a:lnTo>
                <a:lnTo>
                  <a:pt x="908866" y="1520709"/>
                </a:lnTo>
                <a:lnTo>
                  <a:pt x="912216" y="1526284"/>
                </a:lnTo>
                <a:lnTo>
                  <a:pt x="923241" y="1529030"/>
                </a:lnTo>
                <a:lnTo>
                  <a:pt x="928810" y="1525675"/>
                </a:lnTo>
                <a:lnTo>
                  <a:pt x="931548" y="1514659"/>
                </a:lnTo>
                <a:lnTo>
                  <a:pt x="928197" y="1509083"/>
                </a:lnTo>
                <a:lnTo>
                  <a:pt x="917173" y="1506338"/>
                </a:lnTo>
                <a:close/>
              </a:path>
              <a:path w="4560570" h="2107565">
                <a:moveTo>
                  <a:pt x="877316" y="1496362"/>
                </a:moveTo>
                <a:lnTo>
                  <a:pt x="871745" y="1499717"/>
                </a:lnTo>
                <a:lnTo>
                  <a:pt x="869008" y="1510733"/>
                </a:lnTo>
                <a:lnTo>
                  <a:pt x="872359" y="1516310"/>
                </a:lnTo>
                <a:lnTo>
                  <a:pt x="883384" y="1519054"/>
                </a:lnTo>
                <a:lnTo>
                  <a:pt x="888953" y="1515700"/>
                </a:lnTo>
                <a:lnTo>
                  <a:pt x="891689" y="1504683"/>
                </a:lnTo>
                <a:lnTo>
                  <a:pt x="888339" y="1499106"/>
                </a:lnTo>
                <a:lnTo>
                  <a:pt x="877316" y="1496362"/>
                </a:lnTo>
                <a:close/>
              </a:path>
              <a:path w="4560570" h="2107565">
                <a:moveTo>
                  <a:pt x="841317" y="1481358"/>
                </a:moveTo>
                <a:lnTo>
                  <a:pt x="838671" y="1482375"/>
                </a:lnTo>
                <a:lnTo>
                  <a:pt x="832665" y="1488366"/>
                </a:lnTo>
                <a:lnTo>
                  <a:pt x="832708" y="1494929"/>
                </a:lnTo>
                <a:lnTo>
                  <a:pt x="840672" y="1502930"/>
                </a:lnTo>
                <a:lnTo>
                  <a:pt x="847182" y="1502930"/>
                </a:lnTo>
                <a:lnTo>
                  <a:pt x="855204" y="1494929"/>
                </a:lnTo>
                <a:lnTo>
                  <a:pt x="855159" y="1488366"/>
                </a:lnTo>
                <a:lnTo>
                  <a:pt x="849198" y="1482375"/>
                </a:lnTo>
                <a:lnTo>
                  <a:pt x="846571" y="1481367"/>
                </a:lnTo>
                <a:lnTo>
                  <a:pt x="841317" y="1481358"/>
                </a:lnTo>
                <a:close/>
              </a:path>
              <a:path w="4560570" h="2107565">
                <a:moveTo>
                  <a:pt x="812266" y="1452275"/>
                </a:moveTo>
                <a:lnTo>
                  <a:pt x="809618" y="1453291"/>
                </a:lnTo>
                <a:lnTo>
                  <a:pt x="803614" y="1459283"/>
                </a:lnTo>
                <a:lnTo>
                  <a:pt x="803655" y="1465844"/>
                </a:lnTo>
                <a:lnTo>
                  <a:pt x="811621" y="1473846"/>
                </a:lnTo>
                <a:lnTo>
                  <a:pt x="818132" y="1473846"/>
                </a:lnTo>
                <a:lnTo>
                  <a:pt x="826152" y="1465844"/>
                </a:lnTo>
                <a:lnTo>
                  <a:pt x="826111" y="1459283"/>
                </a:lnTo>
                <a:lnTo>
                  <a:pt x="820146" y="1453291"/>
                </a:lnTo>
                <a:lnTo>
                  <a:pt x="817521" y="1452284"/>
                </a:lnTo>
                <a:lnTo>
                  <a:pt x="812266" y="1452275"/>
                </a:lnTo>
                <a:close/>
              </a:path>
              <a:path w="4560570" h="2107565">
                <a:moveTo>
                  <a:pt x="783216" y="1423189"/>
                </a:moveTo>
                <a:lnTo>
                  <a:pt x="780568" y="1424208"/>
                </a:lnTo>
                <a:lnTo>
                  <a:pt x="774562" y="1430200"/>
                </a:lnTo>
                <a:lnTo>
                  <a:pt x="774605" y="1436761"/>
                </a:lnTo>
                <a:lnTo>
                  <a:pt x="782570" y="1444763"/>
                </a:lnTo>
                <a:lnTo>
                  <a:pt x="789081" y="1444763"/>
                </a:lnTo>
                <a:lnTo>
                  <a:pt x="797101" y="1436761"/>
                </a:lnTo>
                <a:lnTo>
                  <a:pt x="797059" y="1430200"/>
                </a:lnTo>
                <a:lnTo>
                  <a:pt x="791096" y="1424208"/>
                </a:lnTo>
                <a:lnTo>
                  <a:pt x="788470" y="1423200"/>
                </a:lnTo>
                <a:lnTo>
                  <a:pt x="783216" y="1423189"/>
                </a:lnTo>
                <a:close/>
              </a:path>
              <a:path w="4560570" h="2107565">
                <a:moveTo>
                  <a:pt x="757138" y="1395649"/>
                </a:moveTo>
                <a:lnTo>
                  <a:pt x="751895" y="1395996"/>
                </a:lnTo>
                <a:lnTo>
                  <a:pt x="749340" y="1397171"/>
                </a:lnTo>
                <a:lnTo>
                  <a:pt x="743737" y="1403577"/>
                </a:lnTo>
                <a:lnTo>
                  <a:pt x="744166" y="1410069"/>
                </a:lnTo>
                <a:lnTo>
                  <a:pt x="752713" y="1417562"/>
                </a:lnTo>
                <a:lnTo>
                  <a:pt x="759198" y="1417133"/>
                </a:lnTo>
                <a:lnTo>
                  <a:pt x="766669" y="1408593"/>
                </a:lnTo>
                <a:lnTo>
                  <a:pt x="766240" y="1402100"/>
                </a:lnTo>
                <a:lnTo>
                  <a:pt x="759828" y="1396476"/>
                </a:lnTo>
                <a:lnTo>
                  <a:pt x="757138" y="1395649"/>
                </a:lnTo>
                <a:close/>
              </a:path>
              <a:path w="4560570" h="2107565">
                <a:moveTo>
                  <a:pt x="726220" y="1368564"/>
                </a:moveTo>
                <a:lnTo>
                  <a:pt x="720977" y="1368911"/>
                </a:lnTo>
                <a:lnTo>
                  <a:pt x="718422" y="1370087"/>
                </a:lnTo>
                <a:lnTo>
                  <a:pt x="712819" y="1376492"/>
                </a:lnTo>
                <a:lnTo>
                  <a:pt x="713248" y="1382984"/>
                </a:lnTo>
                <a:lnTo>
                  <a:pt x="721794" y="1390478"/>
                </a:lnTo>
                <a:lnTo>
                  <a:pt x="728280" y="1390048"/>
                </a:lnTo>
                <a:lnTo>
                  <a:pt x="735751" y="1381508"/>
                </a:lnTo>
                <a:lnTo>
                  <a:pt x="735322" y="1375015"/>
                </a:lnTo>
                <a:lnTo>
                  <a:pt x="728907" y="1369391"/>
                </a:lnTo>
                <a:lnTo>
                  <a:pt x="726220" y="1368564"/>
                </a:lnTo>
                <a:close/>
              </a:path>
              <a:path w="4560570" h="2107565">
                <a:moveTo>
                  <a:pt x="694564" y="1339354"/>
                </a:moveTo>
                <a:lnTo>
                  <a:pt x="686775" y="1342770"/>
                </a:lnTo>
                <a:lnTo>
                  <a:pt x="684409" y="1348832"/>
                </a:lnTo>
                <a:lnTo>
                  <a:pt x="688968" y="1359249"/>
                </a:lnTo>
                <a:lnTo>
                  <a:pt x="695024" y="1361617"/>
                </a:lnTo>
                <a:lnTo>
                  <a:pt x="705410" y="1357061"/>
                </a:lnTo>
                <a:lnTo>
                  <a:pt x="707774" y="1350999"/>
                </a:lnTo>
                <a:lnTo>
                  <a:pt x="704353" y="1343182"/>
                </a:lnTo>
                <a:lnTo>
                  <a:pt x="702270" y="1341291"/>
                </a:lnTo>
                <a:lnTo>
                  <a:pt x="697376" y="1339376"/>
                </a:lnTo>
                <a:lnTo>
                  <a:pt x="694564" y="1339354"/>
                </a:lnTo>
                <a:close/>
              </a:path>
              <a:path w="4560570" h="2107565">
                <a:moveTo>
                  <a:pt x="678097" y="1301672"/>
                </a:moveTo>
                <a:lnTo>
                  <a:pt x="670307" y="1305088"/>
                </a:lnTo>
                <a:lnTo>
                  <a:pt x="667942" y="1311150"/>
                </a:lnTo>
                <a:lnTo>
                  <a:pt x="672501" y="1321567"/>
                </a:lnTo>
                <a:lnTo>
                  <a:pt x="678555" y="1323934"/>
                </a:lnTo>
                <a:lnTo>
                  <a:pt x="688941" y="1319378"/>
                </a:lnTo>
                <a:lnTo>
                  <a:pt x="691306" y="1313318"/>
                </a:lnTo>
                <a:lnTo>
                  <a:pt x="687885" y="1305500"/>
                </a:lnTo>
                <a:lnTo>
                  <a:pt x="685802" y="1303609"/>
                </a:lnTo>
                <a:lnTo>
                  <a:pt x="680909" y="1301694"/>
                </a:lnTo>
                <a:lnTo>
                  <a:pt x="678097" y="1301672"/>
                </a:lnTo>
                <a:close/>
              </a:path>
              <a:path w="4560570" h="2107565">
                <a:moveTo>
                  <a:pt x="661629" y="1263989"/>
                </a:moveTo>
                <a:lnTo>
                  <a:pt x="653840" y="1267406"/>
                </a:lnTo>
                <a:lnTo>
                  <a:pt x="651475" y="1273467"/>
                </a:lnTo>
                <a:lnTo>
                  <a:pt x="656033" y="1283884"/>
                </a:lnTo>
                <a:lnTo>
                  <a:pt x="662089" y="1286253"/>
                </a:lnTo>
                <a:lnTo>
                  <a:pt x="672475" y="1281696"/>
                </a:lnTo>
                <a:lnTo>
                  <a:pt x="674839" y="1275634"/>
                </a:lnTo>
                <a:lnTo>
                  <a:pt x="671418" y="1267818"/>
                </a:lnTo>
                <a:lnTo>
                  <a:pt x="669336" y="1265925"/>
                </a:lnTo>
                <a:lnTo>
                  <a:pt x="664441" y="1264011"/>
                </a:lnTo>
                <a:lnTo>
                  <a:pt x="661629" y="1263989"/>
                </a:lnTo>
                <a:close/>
              </a:path>
              <a:path w="4560570" h="2107565">
                <a:moveTo>
                  <a:pt x="645162" y="1226306"/>
                </a:moveTo>
                <a:lnTo>
                  <a:pt x="637373" y="1229724"/>
                </a:lnTo>
                <a:lnTo>
                  <a:pt x="635007" y="1235786"/>
                </a:lnTo>
                <a:lnTo>
                  <a:pt x="639566" y="1246202"/>
                </a:lnTo>
                <a:lnTo>
                  <a:pt x="645621" y="1248570"/>
                </a:lnTo>
                <a:lnTo>
                  <a:pt x="656007" y="1244014"/>
                </a:lnTo>
                <a:lnTo>
                  <a:pt x="658373" y="1237952"/>
                </a:lnTo>
                <a:lnTo>
                  <a:pt x="654951" y="1230134"/>
                </a:lnTo>
                <a:lnTo>
                  <a:pt x="652868" y="1228243"/>
                </a:lnTo>
                <a:lnTo>
                  <a:pt x="647974" y="1226329"/>
                </a:lnTo>
                <a:lnTo>
                  <a:pt x="645162" y="1226306"/>
                </a:lnTo>
                <a:close/>
              </a:path>
              <a:path w="4560570" h="2107565">
                <a:moveTo>
                  <a:pt x="628695" y="1188624"/>
                </a:moveTo>
                <a:lnTo>
                  <a:pt x="620905" y="1192042"/>
                </a:lnTo>
                <a:lnTo>
                  <a:pt x="618540" y="1198102"/>
                </a:lnTo>
                <a:lnTo>
                  <a:pt x="623100" y="1208520"/>
                </a:lnTo>
                <a:lnTo>
                  <a:pt x="629154" y="1210887"/>
                </a:lnTo>
                <a:lnTo>
                  <a:pt x="639540" y="1206331"/>
                </a:lnTo>
                <a:lnTo>
                  <a:pt x="641904" y="1200270"/>
                </a:lnTo>
                <a:lnTo>
                  <a:pt x="638483" y="1192453"/>
                </a:lnTo>
                <a:lnTo>
                  <a:pt x="636402" y="1190561"/>
                </a:lnTo>
                <a:lnTo>
                  <a:pt x="631507" y="1188647"/>
                </a:lnTo>
                <a:lnTo>
                  <a:pt x="628695" y="1188624"/>
                </a:lnTo>
                <a:close/>
              </a:path>
              <a:path w="4560570" h="2107565">
                <a:moveTo>
                  <a:pt x="612800" y="1150738"/>
                </a:moveTo>
                <a:lnTo>
                  <a:pt x="604967" y="1154050"/>
                </a:lnTo>
                <a:lnTo>
                  <a:pt x="602521" y="1160080"/>
                </a:lnTo>
                <a:lnTo>
                  <a:pt x="606941" y="1170556"/>
                </a:lnTo>
                <a:lnTo>
                  <a:pt x="612964" y="1173003"/>
                </a:lnTo>
                <a:lnTo>
                  <a:pt x="623409" y="1168586"/>
                </a:lnTo>
                <a:lnTo>
                  <a:pt x="625854" y="1162556"/>
                </a:lnTo>
                <a:lnTo>
                  <a:pt x="622537" y="1154695"/>
                </a:lnTo>
                <a:lnTo>
                  <a:pt x="620480" y="1152775"/>
                </a:lnTo>
                <a:lnTo>
                  <a:pt x="615612" y="1150797"/>
                </a:lnTo>
                <a:lnTo>
                  <a:pt x="612800" y="1150738"/>
                </a:lnTo>
                <a:close/>
              </a:path>
              <a:path w="4560570" h="2107565">
                <a:moveTo>
                  <a:pt x="596858" y="1112829"/>
                </a:moveTo>
                <a:lnTo>
                  <a:pt x="589023" y="1116143"/>
                </a:lnTo>
                <a:lnTo>
                  <a:pt x="586578" y="1122171"/>
                </a:lnTo>
                <a:lnTo>
                  <a:pt x="590999" y="1132648"/>
                </a:lnTo>
                <a:lnTo>
                  <a:pt x="597021" y="1135096"/>
                </a:lnTo>
                <a:lnTo>
                  <a:pt x="607467" y="1130678"/>
                </a:lnTo>
                <a:lnTo>
                  <a:pt x="609912" y="1124648"/>
                </a:lnTo>
                <a:lnTo>
                  <a:pt x="606595" y="1116787"/>
                </a:lnTo>
                <a:lnTo>
                  <a:pt x="604537" y="1114868"/>
                </a:lnTo>
                <a:lnTo>
                  <a:pt x="599668" y="1112889"/>
                </a:lnTo>
                <a:lnTo>
                  <a:pt x="596858" y="1112829"/>
                </a:lnTo>
                <a:close/>
              </a:path>
              <a:path w="4560570" h="2107565">
                <a:moveTo>
                  <a:pt x="580914" y="1074921"/>
                </a:moveTo>
                <a:lnTo>
                  <a:pt x="573081" y="1078235"/>
                </a:lnTo>
                <a:lnTo>
                  <a:pt x="570635" y="1084263"/>
                </a:lnTo>
                <a:lnTo>
                  <a:pt x="575056" y="1094741"/>
                </a:lnTo>
                <a:lnTo>
                  <a:pt x="581079" y="1097188"/>
                </a:lnTo>
                <a:lnTo>
                  <a:pt x="591524" y="1092771"/>
                </a:lnTo>
                <a:lnTo>
                  <a:pt x="593970" y="1086741"/>
                </a:lnTo>
                <a:lnTo>
                  <a:pt x="590651" y="1078880"/>
                </a:lnTo>
                <a:lnTo>
                  <a:pt x="588595" y="1076959"/>
                </a:lnTo>
                <a:lnTo>
                  <a:pt x="583726" y="1074981"/>
                </a:lnTo>
                <a:lnTo>
                  <a:pt x="580914" y="1074921"/>
                </a:lnTo>
                <a:close/>
              </a:path>
              <a:path w="4560570" h="2107565">
                <a:moveTo>
                  <a:pt x="564972" y="1037014"/>
                </a:moveTo>
                <a:lnTo>
                  <a:pt x="557137" y="1040328"/>
                </a:lnTo>
                <a:lnTo>
                  <a:pt x="554692" y="1046356"/>
                </a:lnTo>
                <a:lnTo>
                  <a:pt x="559113" y="1056833"/>
                </a:lnTo>
                <a:lnTo>
                  <a:pt x="565136" y="1059281"/>
                </a:lnTo>
                <a:lnTo>
                  <a:pt x="575581" y="1054863"/>
                </a:lnTo>
                <a:lnTo>
                  <a:pt x="578026" y="1048834"/>
                </a:lnTo>
                <a:lnTo>
                  <a:pt x="574709" y="1040972"/>
                </a:lnTo>
                <a:lnTo>
                  <a:pt x="572651" y="1039053"/>
                </a:lnTo>
                <a:lnTo>
                  <a:pt x="567783" y="1037073"/>
                </a:lnTo>
                <a:lnTo>
                  <a:pt x="564972" y="1037014"/>
                </a:lnTo>
                <a:close/>
              </a:path>
              <a:path w="4560570" h="2107565">
                <a:moveTo>
                  <a:pt x="549029" y="999106"/>
                </a:moveTo>
                <a:lnTo>
                  <a:pt x="541195" y="1002419"/>
                </a:lnTo>
                <a:lnTo>
                  <a:pt x="538749" y="1008449"/>
                </a:lnTo>
                <a:lnTo>
                  <a:pt x="543170" y="1018926"/>
                </a:lnTo>
                <a:lnTo>
                  <a:pt x="549193" y="1021373"/>
                </a:lnTo>
                <a:lnTo>
                  <a:pt x="559638" y="1016955"/>
                </a:lnTo>
                <a:lnTo>
                  <a:pt x="562084" y="1010926"/>
                </a:lnTo>
                <a:lnTo>
                  <a:pt x="558765" y="1003063"/>
                </a:lnTo>
                <a:lnTo>
                  <a:pt x="556709" y="1001144"/>
                </a:lnTo>
                <a:lnTo>
                  <a:pt x="551840" y="999166"/>
                </a:lnTo>
                <a:lnTo>
                  <a:pt x="549029" y="999106"/>
                </a:lnTo>
                <a:close/>
              </a:path>
              <a:path w="4560570" h="2107565">
                <a:moveTo>
                  <a:pt x="515974" y="978251"/>
                </a:moveTo>
                <a:lnTo>
                  <a:pt x="510291" y="981409"/>
                </a:lnTo>
                <a:lnTo>
                  <a:pt x="507168" y="992322"/>
                </a:lnTo>
                <a:lnTo>
                  <a:pt x="510321" y="998012"/>
                </a:lnTo>
                <a:lnTo>
                  <a:pt x="521242" y="1001144"/>
                </a:lnTo>
                <a:lnTo>
                  <a:pt x="526925" y="997987"/>
                </a:lnTo>
                <a:lnTo>
                  <a:pt x="530048" y="987074"/>
                </a:lnTo>
                <a:lnTo>
                  <a:pt x="526895" y="981384"/>
                </a:lnTo>
                <a:lnTo>
                  <a:pt x="515974" y="978251"/>
                </a:lnTo>
                <a:close/>
              </a:path>
              <a:path w="4560570" h="2107565">
                <a:moveTo>
                  <a:pt x="476472" y="966952"/>
                </a:moveTo>
                <a:lnTo>
                  <a:pt x="470787" y="970108"/>
                </a:lnTo>
                <a:lnTo>
                  <a:pt x="467664" y="981022"/>
                </a:lnTo>
                <a:lnTo>
                  <a:pt x="470818" y="986713"/>
                </a:lnTo>
                <a:lnTo>
                  <a:pt x="481738" y="989845"/>
                </a:lnTo>
                <a:lnTo>
                  <a:pt x="487422" y="986688"/>
                </a:lnTo>
                <a:lnTo>
                  <a:pt x="490545" y="975775"/>
                </a:lnTo>
                <a:lnTo>
                  <a:pt x="487392" y="970084"/>
                </a:lnTo>
                <a:lnTo>
                  <a:pt x="476472" y="966952"/>
                </a:lnTo>
                <a:close/>
              </a:path>
              <a:path w="4560570" h="2107565">
                <a:moveTo>
                  <a:pt x="448871" y="943178"/>
                </a:moveTo>
                <a:lnTo>
                  <a:pt x="443628" y="943526"/>
                </a:lnTo>
                <a:lnTo>
                  <a:pt x="441072" y="944700"/>
                </a:lnTo>
                <a:lnTo>
                  <a:pt x="435469" y="951105"/>
                </a:lnTo>
                <a:lnTo>
                  <a:pt x="435899" y="957599"/>
                </a:lnTo>
                <a:lnTo>
                  <a:pt x="444444" y="965092"/>
                </a:lnTo>
                <a:lnTo>
                  <a:pt x="450930" y="964661"/>
                </a:lnTo>
                <a:lnTo>
                  <a:pt x="458401" y="956122"/>
                </a:lnTo>
                <a:lnTo>
                  <a:pt x="457972" y="949628"/>
                </a:lnTo>
                <a:lnTo>
                  <a:pt x="451558" y="944006"/>
                </a:lnTo>
                <a:lnTo>
                  <a:pt x="448871" y="943178"/>
                </a:lnTo>
                <a:close/>
              </a:path>
              <a:path w="4560570" h="2107565">
                <a:moveTo>
                  <a:pt x="417951" y="916092"/>
                </a:moveTo>
                <a:lnTo>
                  <a:pt x="412709" y="916440"/>
                </a:lnTo>
                <a:lnTo>
                  <a:pt x="410154" y="917615"/>
                </a:lnTo>
                <a:lnTo>
                  <a:pt x="404550" y="924021"/>
                </a:lnTo>
                <a:lnTo>
                  <a:pt x="404980" y="930513"/>
                </a:lnTo>
                <a:lnTo>
                  <a:pt x="413525" y="938006"/>
                </a:lnTo>
                <a:lnTo>
                  <a:pt x="420011" y="937577"/>
                </a:lnTo>
                <a:lnTo>
                  <a:pt x="427483" y="929038"/>
                </a:lnTo>
                <a:lnTo>
                  <a:pt x="427052" y="922544"/>
                </a:lnTo>
                <a:lnTo>
                  <a:pt x="420640" y="916920"/>
                </a:lnTo>
                <a:lnTo>
                  <a:pt x="417951" y="916092"/>
                </a:lnTo>
                <a:close/>
              </a:path>
              <a:path w="4560570" h="2107565">
                <a:moveTo>
                  <a:pt x="391910" y="885532"/>
                </a:moveTo>
                <a:lnTo>
                  <a:pt x="380961" y="888481"/>
                </a:lnTo>
                <a:lnTo>
                  <a:pt x="377718" y="894121"/>
                </a:lnTo>
                <a:lnTo>
                  <a:pt x="380669" y="905104"/>
                </a:lnTo>
                <a:lnTo>
                  <a:pt x="386302" y="908350"/>
                </a:lnTo>
                <a:lnTo>
                  <a:pt x="397252" y="905400"/>
                </a:lnTo>
                <a:lnTo>
                  <a:pt x="400495" y="899761"/>
                </a:lnTo>
                <a:lnTo>
                  <a:pt x="397544" y="888779"/>
                </a:lnTo>
                <a:lnTo>
                  <a:pt x="391910" y="885532"/>
                </a:lnTo>
                <a:close/>
              </a:path>
              <a:path w="4560570" h="2107565">
                <a:moveTo>
                  <a:pt x="381231" y="845816"/>
                </a:moveTo>
                <a:lnTo>
                  <a:pt x="370281" y="848765"/>
                </a:lnTo>
                <a:lnTo>
                  <a:pt x="367037" y="854405"/>
                </a:lnTo>
                <a:lnTo>
                  <a:pt x="369989" y="865388"/>
                </a:lnTo>
                <a:lnTo>
                  <a:pt x="375621" y="868634"/>
                </a:lnTo>
                <a:lnTo>
                  <a:pt x="386571" y="865684"/>
                </a:lnTo>
                <a:lnTo>
                  <a:pt x="389815" y="860045"/>
                </a:lnTo>
                <a:lnTo>
                  <a:pt x="386863" y="849063"/>
                </a:lnTo>
                <a:lnTo>
                  <a:pt x="381231" y="845816"/>
                </a:lnTo>
                <a:close/>
              </a:path>
              <a:path w="4560570" h="2107565">
                <a:moveTo>
                  <a:pt x="370550" y="806099"/>
                </a:moveTo>
                <a:lnTo>
                  <a:pt x="359600" y="809048"/>
                </a:lnTo>
                <a:lnTo>
                  <a:pt x="356356" y="814688"/>
                </a:lnTo>
                <a:lnTo>
                  <a:pt x="359308" y="825670"/>
                </a:lnTo>
                <a:lnTo>
                  <a:pt x="364940" y="828918"/>
                </a:lnTo>
                <a:lnTo>
                  <a:pt x="375890" y="825967"/>
                </a:lnTo>
                <a:lnTo>
                  <a:pt x="379134" y="820328"/>
                </a:lnTo>
                <a:lnTo>
                  <a:pt x="376182" y="809346"/>
                </a:lnTo>
                <a:lnTo>
                  <a:pt x="370550" y="806099"/>
                </a:lnTo>
                <a:close/>
              </a:path>
              <a:path w="4560570" h="2107565">
                <a:moveTo>
                  <a:pt x="359868" y="766382"/>
                </a:moveTo>
                <a:lnTo>
                  <a:pt x="348919" y="769331"/>
                </a:lnTo>
                <a:lnTo>
                  <a:pt x="345676" y="774971"/>
                </a:lnTo>
                <a:lnTo>
                  <a:pt x="348627" y="785953"/>
                </a:lnTo>
                <a:lnTo>
                  <a:pt x="354260" y="789202"/>
                </a:lnTo>
                <a:lnTo>
                  <a:pt x="365210" y="786250"/>
                </a:lnTo>
                <a:lnTo>
                  <a:pt x="368453" y="780611"/>
                </a:lnTo>
                <a:lnTo>
                  <a:pt x="365502" y="769630"/>
                </a:lnTo>
                <a:lnTo>
                  <a:pt x="359868" y="766382"/>
                </a:lnTo>
                <a:close/>
              </a:path>
              <a:path w="4560570" h="2107565">
                <a:moveTo>
                  <a:pt x="349187" y="726666"/>
                </a:moveTo>
                <a:lnTo>
                  <a:pt x="338239" y="729616"/>
                </a:lnTo>
                <a:lnTo>
                  <a:pt x="334994" y="735255"/>
                </a:lnTo>
                <a:lnTo>
                  <a:pt x="337947" y="746236"/>
                </a:lnTo>
                <a:lnTo>
                  <a:pt x="343579" y="749485"/>
                </a:lnTo>
                <a:lnTo>
                  <a:pt x="354529" y="746533"/>
                </a:lnTo>
                <a:lnTo>
                  <a:pt x="357772" y="740895"/>
                </a:lnTo>
                <a:lnTo>
                  <a:pt x="354821" y="729913"/>
                </a:lnTo>
                <a:lnTo>
                  <a:pt x="349187" y="726666"/>
                </a:lnTo>
                <a:close/>
              </a:path>
              <a:path w="4560570" h="2107565">
                <a:moveTo>
                  <a:pt x="338508" y="686949"/>
                </a:moveTo>
                <a:lnTo>
                  <a:pt x="327558" y="689899"/>
                </a:lnTo>
                <a:lnTo>
                  <a:pt x="324313" y="695538"/>
                </a:lnTo>
                <a:lnTo>
                  <a:pt x="327266" y="706520"/>
                </a:lnTo>
                <a:lnTo>
                  <a:pt x="332898" y="709768"/>
                </a:lnTo>
                <a:lnTo>
                  <a:pt x="343848" y="706817"/>
                </a:lnTo>
                <a:lnTo>
                  <a:pt x="347092" y="701178"/>
                </a:lnTo>
                <a:lnTo>
                  <a:pt x="344140" y="690196"/>
                </a:lnTo>
                <a:lnTo>
                  <a:pt x="338508" y="686949"/>
                </a:lnTo>
                <a:close/>
              </a:path>
              <a:path w="4560570" h="2107565">
                <a:moveTo>
                  <a:pt x="327826" y="647232"/>
                </a:moveTo>
                <a:lnTo>
                  <a:pt x="316877" y="650182"/>
                </a:lnTo>
                <a:lnTo>
                  <a:pt x="313634" y="655822"/>
                </a:lnTo>
                <a:lnTo>
                  <a:pt x="316585" y="666803"/>
                </a:lnTo>
                <a:lnTo>
                  <a:pt x="322218" y="670051"/>
                </a:lnTo>
                <a:lnTo>
                  <a:pt x="333167" y="667100"/>
                </a:lnTo>
                <a:lnTo>
                  <a:pt x="336411" y="661461"/>
                </a:lnTo>
                <a:lnTo>
                  <a:pt x="333460" y="650480"/>
                </a:lnTo>
                <a:lnTo>
                  <a:pt x="327826" y="647232"/>
                </a:lnTo>
                <a:close/>
              </a:path>
              <a:path w="4560570" h="2107565">
                <a:moveTo>
                  <a:pt x="309934" y="609372"/>
                </a:moveTo>
                <a:lnTo>
                  <a:pt x="302163" y="612833"/>
                </a:lnTo>
                <a:lnTo>
                  <a:pt x="299831" y="618907"/>
                </a:lnTo>
                <a:lnTo>
                  <a:pt x="304448" y="629298"/>
                </a:lnTo>
                <a:lnTo>
                  <a:pt x="310515" y="631633"/>
                </a:lnTo>
                <a:lnTo>
                  <a:pt x="320875" y="627020"/>
                </a:lnTo>
                <a:lnTo>
                  <a:pt x="323207" y="620946"/>
                </a:lnTo>
                <a:lnTo>
                  <a:pt x="319744" y="613147"/>
                </a:lnTo>
                <a:lnTo>
                  <a:pt x="317651" y="611266"/>
                </a:lnTo>
                <a:lnTo>
                  <a:pt x="312746" y="609380"/>
                </a:lnTo>
                <a:lnTo>
                  <a:pt x="309934" y="609372"/>
                </a:lnTo>
                <a:close/>
              </a:path>
              <a:path w="4560570" h="2107565">
                <a:moveTo>
                  <a:pt x="293248" y="571787"/>
                </a:moveTo>
                <a:lnTo>
                  <a:pt x="285478" y="575246"/>
                </a:lnTo>
                <a:lnTo>
                  <a:pt x="283145" y="581320"/>
                </a:lnTo>
                <a:lnTo>
                  <a:pt x="287761" y="591713"/>
                </a:lnTo>
                <a:lnTo>
                  <a:pt x="293829" y="594047"/>
                </a:lnTo>
                <a:lnTo>
                  <a:pt x="304190" y="589433"/>
                </a:lnTo>
                <a:lnTo>
                  <a:pt x="306522" y="583360"/>
                </a:lnTo>
                <a:lnTo>
                  <a:pt x="303057" y="575561"/>
                </a:lnTo>
                <a:lnTo>
                  <a:pt x="300964" y="573681"/>
                </a:lnTo>
                <a:lnTo>
                  <a:pt x="296059" y="571793"/>
                </a:lnTo>
                <a:lnTo>
                  <a:pt x="293248" y="571787"/>
                </a:lnTo>
                <a:close/>
              </a:path>
              <a:path w="4560570" h="2107565">
                <a:moveTo>
                  <a:pt x="276562" y="534201"/>
                </a:moveTo>
                <a:lnTo>
                  <a:pt x="268791" y="537660"/>
                </a:lnTo>
                <a:lnTo>
                  <a:pt x="266459" y="543735"/>
                </a:lnTo>
                <a:lnTo>
                  <a:pt x="271076" y="554126"/>
                </a:lnTo>
                <a:lnTo>
                  <a:pt x="277143" y="556461"/>
                </a:lnTo>
                <a:lnTo>
                  <a:pt x="287503" y="551848"/>
                </a:lnTo>
                <a:lnTo>
                  <a:pt x="289836" y="545773"/>
                </a:lnTo>
                <a:lnTo>
                  <a:pt x="286372" y="537975"/>
                </a:lnTo>
                <a:lnTo>
                  <a:pt x="284279" y="536094"/>
                </a:lnTo>
                <a:lnTo>
                  <a:pt x="279374" y="534208"/>
                </a:lnTo>
                <a:lnTo>
                  <a:pt x="276562" y="534201"/>
                </a:lnTo>
                <a:close/>
              </a:path>
              <a:path w="4560570" h="2107565">
                <a:moveTo>
                  <a:pt x="259876" y="496615"/>
                </a:moveTo>
                <a:lnTo>
                  <a:pt x="252106" y="500075"/>
                </a:lnTo>
                <a:lnTo>
                  <a:pt x="249774" y="506149"/>
                </a:lnTo>
                <a:lnTo>
                  <a:pt x="254391" y="516540"/>
                </a:lnTo>
                <a:lnTo>
                  <a:pt x="260457" y="518875"/>
                </a:lnTo>
                <a:lnTo>
                  <a:pt x="270818" y="514262"/>
                </a:lnTo>
                <a:lnTo>
                  <a:pt x="273150" y="508187"/>
                </a:lnTo>
                <a:lnTo>
                  <a:pt x="269685" y="500390"/>
                </a:lnTo>
                <a:lnTo>
                  <a:pt x="267594" y="498509"/>
                </a:lnTo>
                <a:lnTo>
                  <a:pt x="262688" y="496622"/>
                </a:lnTo>
                <a:lnTo>
                  <a:pt x="259876" y="496615"/>
                </a:lnTo>
                <a:close/>
              </a:path>
              <a:path w="4560570" h="2107565">
                <a:moveTo>
                  <a:pt x="243191" y="459028"/>
                </a:moveTo>
                <a:lnTo>
                  <a:pt x="235419" y="462489"/>
                </a:lnTo>
                <a:lnTo>
                  <a:pt x="233088" y="468563"/>
                </a:lnTo>
                <a:lnTo>
                  <a:pt x="237704" y="478955"/>
                </a:lnTo>
                <a:lnTo>
                  <a:pt x="243772" y="481289"/>
                </a:lnTo>
                <a:lnTo>
                  <a:pt x="254133" y="476676"/>
                </a:lnTo>
                <a:lnTo>
                  <a:pt x="256465" y="470602"/>
                </a:lnTo>
                <a:lnTo>
                  <a:pt x="253000" y="462804"/>
                </a:lnTo>
                <a:lnTo>
                  <a:pt x="250907" y="460923"/>
                </a:lnTo>
                <a:lnTo>
                  <a:pt x="246002" y="459036"/>
                </a:lnTo>
                <a:lnTo>
                  <a:pt x="243191" y="459028"/>
                </a:lnTo>
                <a:close/>
              </a:path>
              <a:path w="4560570" h="2107565">
                <a:moveTo>
                  <a:pt x="222076" y="424268"/>
                </a:moveTo>
                <a:lnTo>
                  <a:pt x="219344" y="424938"/>
                </a:lnTo>
                <a:lnTo>
                  <a:pt x="212629" y="430162"/>
                </a:lnTo>
                <a:lnTo>
                  <a:pt x="211820" y="436619"/>
                </a:lnTo>
                <a:lnTo>
                  <a:pt x="218793" y="445599"/>
                </a:lnTo>
                <a:lnTo>
                  <a:pt x="225242" y="446408"/>
                </a:lnTo>
                <a:lnTo>
                  <a:pt x="234194" y="439441"/>
                </a:lnTo>
                <a:lnTo>
                  <a:pt x="235003" y="432984"/>
                </a:lnTo>
                <a:lnTo>
                  <a:pt x="229772" y="426246"/>
                </a:lnTo>
                <a:lnTo>
                  <a:pt x="227289" y="424924"/>
                </a:lnTo>
                <a:lnTo>
                  <a:pt x="222076" y="424268"/>
                </a:lnTo>
                <a:close/>
              </a:path>
              <a:path w="4560570" h="2107565">
                <a:moveTo>
                  <a:pt x="196852" y="391802"/>
                </a:moveTo>
                <a:lnTo>
                  <a:pt x="194120" y="392471"/>
                </a:lnTo>
                <a:lnTo>
                  <a:pt x="187406" y="397696"/>
                </a:lnTo>
                <a:lnTo>
                  <a:pt x="186598" y="404153"/>
                </a:lnTo>
                <a:lnTo>
                  <a:pt x="193569" y="413132"/>
                </a:lnTo>
                <a:lnTo>
                  <a:pt x="200018" y="413942"/>
                </a:lnTo>
                <a:lnTo>
                  <a:pt x="208972" y="406975"/>
                </a:lnTo>
                <a:lnTo>
                  <a:pt x="209779" y="400518"/>
                </a:lnTo>
                <a:lnTo>
                  <a:pt x="204548" y="393780"/>
                </a:lnTo>
                <a:lnTo>
                  <a:pt x="202065" y="392456"/>
                </a:lnTo>
                <a:lnTo>
                  <a:pt x="196852" y="391802"/>
                </a:lnTo>
                <a:close/>
              </a:path>
              <a:path w="4560570" h="2107565">
                <a:moveTo>
                  <a:pt x="171629" y="359336"/>
                </a:moveTo>
                <a:lnTo>
                  <a:pt x="168898" y="360004"/>
                </a:lnTo>
                <a:lnTo>
                  <a:pt x="162182" y="365229"/>
                </a:lnTo>
                <a:lnTo>
                  <a:pt x="161375" y="371685"/>
                </a:lnTo>
                <a:lnTo>
                  <a:pt x="168346" y="380665"/>
                </a:lnTo>
                <a:lnTo>
                  <a:pt x="174796" y="381474"/>
                </a:lnTo>
                <a:lnTo>
                  <a:pt x="183748" y="374507"/>
                </a:lnTo>
                <a:lnTo>
                  <a:pt x="184557" y="368052"/>
                </a:lnTo>
                <a:lnTo>
                  <a:pt x="179325" y="361312"/>
                </a:lnTo>
                <a:lnTo>
                  <a:pt x="176843" y="359990"/>
                </a:lnTo>
                <a:lnTo>
                  <a:pt x="171629" y="359336"/>
                </a:lnTo>
                <a:close/>
              </a:path>
              <a:path w="4560570" h="2107565">
                <a:moveTo>
                  <a:pt x="162213" y="320775"/>
                </a:moveTo>
                <a:lnTo>
                  <a:pt x="151159" y="323303"/>
                </a:lnTo>
                <a:lnTo>
                  <a:pt x="147702" y="328814"/>
                </a:lnTo>
                <a:lnTo>
                  <a:pt x="150233" y="339901"/>
                </a:lnTo>
                <a:lnTo>
                  <a:pt x="155737" y="343362"/>
                </a:lnTo>
                <a:lnTo>
                  <a:pt x="166791" y="340833"/>
                </a:lnTo>
                <a:lnTo>
                  <a:pt x="170248" y="335323"/>
                </a:lnTo>
                <a:lnTo>
                  <a:pt x="167717" y="324234"/>
                </a:lnTo>
                <a:lnTo>
                  <a:pt x="162213" y="320775"/>
                </a:lnTo>
                <a:close/>
              </a:path>
              <a:path w="4560570" h="2107565">
                <a:moveTo>
                  <a:pt x="153057" y="280677"/>
                </a:moveTo>
                <a:lnTo>
                  <a:pt x="142003" y="283207"/>
                </a:lnTo>
                <a:lnTo>
                  <a:pt x="138546" y="288717"/>
                </a:lnTo>
                <a:lnTo>
                  <a:pt x="141077" y="299805"/>
                </a:lnTo>
                <a:lnTo>
                  <a:pt x="146583" y="303265"/>
                </a:lnTo>
                <a:lnTo>
                  <a:pt x="157637" y="300736"/>
                </a:lnTo>
                <a:lnTo>
                  <a:pt x="161094" y="295225"/>
                </a:lnTo>
                <a:lnTo>
                  <a:pt x="158563" y="284138"/>
                </a:lnTo>
                <a:lnTo>
                  <a:pt x="153057" y="280677"/>
                </a:lnTo>
                <a:close/>
              </a:path>
              <a:path w="4560570" h="2107565">
                <a:moveTo>
                  <a:pt x="8585" y="256179"/>
                </a:moveTo>
                <a:lnTo>
                  <a:pt x="2952" y="259425"/>
                </a:lnTo>
                <a:lnTo>
                  <a:pt x="0" y="270408"/>
                </a:lnTo>
                <a:lnTo>
                  <a:pt x="3243" y="276047"/>
                </a:lnTo>
                <a:lnTo>
                  <a:pt x="14193" y="278998"/>
                </a:lnTo>
                <a:lnTo>
                  <a:pt x="19825" y="275751"/>
                </a:lnTo>
                <a:lnTo>
                  <a:pt x="22778" y="264769"/>
                </a:lnTo>
                <a:lnTo>
                  <a:pt x="19535" y="259129"/>
                </a:lnTo>
                <a:lnTo>
                  <a:pt x="8585" y="256179"/>
                </a:lnTo>
                <a:close/>
              </a:path>
              <a:path w="4560570" h="2107565">
                <a:moveTo>
                  <a:pt x="143903" y="240581"/>
                </a:moveTo>
                <a:lnTo>
                  <a:pt x="132849" y="243109"/>
                </a:lnTo>
                <a:lnTo>
                  <a:pt x="129392" y="248621"/>
                </a:lnTo>
                <a:lnTo>
                  <a:pt x="131923" y="259708"/>
                </a:lnTo>
                <a:lnTo>
                  <a:pt x="137427" y="263169"/>
                </a:lnTo>
                <a:lnTo>
                  <a:pt x="148483" y="260639"/>
                </a:lnTo>
                <a:lnTo>
                  <a:pt x="151938" y="255129"/>
                </a:lnTo>
                <a:lnTo>
                  <a:pt x="149409" y="244040"/>
                </a:lnTo>
                <a:lnTo>
                  <a:pt x="143903" y="240581"/>
                </a:lnTo>
                <a:close/>
              </a:path>
              <a:path w="4560570" h="2107565">
                <a:moveTo>
                  <a:pt x="19267" y="216462"/>
                </a:moveTo>
                <a:lnTo>
                  <a:pt x="13633" y="219708"/>
                </a:lnTo>
                <a:lnTo>
                  <a:pt x="10680" y="230691"/>
                </a:lnTo>
                <a:lnTo>
                  <a:pt x="13924" y="236330"/>
                </a:lnTo>
                <a:lnTo>
                  <a:pt x="24874" y="239281"/>
                </a:lnTo>
                <a:lnTo>
                  <a:pt x="30506" y="236034"/>
                </a:lnTo>
                <a:lnTo>
                  <a:pt x="33459" y="225052"/>
                </a:lnTo>
                <a:lnTo>
                  <a:pt x="30215" y="219412"/>
                </a:lnTo>
                <a:lnTo>
                  <a:pt x="19267" y="216462"/>
                </a:lnTo>
                <a:close/>
              </a:path>
              <a:path w="4560570" h="2107565">
                <a:moveTo>
                  <a:pt x="134750" y="200484"/>
                </a:moveTo>
                <a:lnTo>
                  <a:pt x="123696" y="203012"/>
                </a:lnTo>
                <a:lnTo>
                  <a:pt x="120238" y="208522"/>
                </a:lnTo>
                <a:lnTo>
                  <a:pt x="122768" y="219610"/>
                </a:lnTo>
                <a:lnTo>
                  <a:pt x="128272" y="223071"/>
                </a:lnTo>
                <a:lnTo>
                  <a:pt x="139326" y="220543"/>
                </a:lnTo>
                <a:lnTo>
                  <a:pt x="142784" y="215033"/>
                </a:lnTo>
                <a:lnTo>
                  <a:pt x="140254" y="203946"/>
                </a:lnTo>
                <a:lnTo>
                  <a:pt x="134750" y="200484"/>
                </a:lnTo>
                <a:close/>
              </a:path>
              <a:path w="4560570" h="2107565">
                <a:moveTo>
                  <a:pt x="29947" y="176745"/>
                </a:moveTo>
                <a:lnTo>
                  <a:pt x="24314" y="179992"/>
                </a:lnTo>
                <a:lnTo>
                  <a:pt x="21361" y="190974"/>
                </a:lnTo>
                <a:lnTo>
                  <a:pt x="24604" y="196613"/>
                </a:lnTo>
                <a:lnTo>
                  <a:pt x="35554" y="199565"/>
                </a:lnTo>
                <a:lnTo>
                  <a:pt x="41187" y="196317"/>
                </a:lnTo>
                <a:lnTo>
                  <a:pt x="44140" y="185336"/>
                </a:lnTo>
                <a:lnTo>
                  <a:pt x="40896" y="179696"/>
                </a:lnTo>
                <a:lnTo>
                  <a:pt x="29947" y="176745"/>
                </a:lnTo>
                <a:close/>
              </a:path>
              <a:path w="4560570" h="2107565">
                <a:moveTo>
                  <a:pt x="125596" y="160388"/>
                </a:moveTo>
                <a:lnTo>
                  <a:pt x="114541" y="162915"/>
                </a:lnTo>
                <a:lnTo>
                  <a:pt x="111084" y="168426"/>
                </a:lnTo>
                <a:lnTo>
                  <a:pt x="113614" y="179513"/>
                </a:lnTo>
                <a:lnTo>
                  <a:pt x="119118" y="182975"/>
                </a:lnTo>
                <a:lnTo>
                  <a:pt x="130172" y="180446"/>
                </a:lnTo>
                <a:lnTo>
                  <a:pt x="133629" y="174937"/>
                </a:lnTo>
                <a:lnTo>
                  <a:pt x="131100" y="163849"/>
                </a:lnTo>
                <a:lnTo>
                  <a:pt x="125596" y="160388"/>
                </a:lnTo>
                <a:close/>
              </a:path>
              <a:path w="4560570" h="2107565">
                <a:moveTo>
                  <a:pt x="40627" y="137029"/>
                </a:moveTo>
                <a:lnTo>
                  <a:pt x="34994" y="140276"/>
                </a:lnTo>
                <a:lnTo>
                  <a:pt x="32042" y="151259"/>
                </a:lnTo>
                <a:lnTo>
                  <a:pt x="35286" y="156897"/>
                </a:lnTo>
                <a:lnTo>
                  <a:pt x="46236" y="159848"/>
                </a:lnTo>
                <a:lnTo>
                  <a:pt x="51869" y="156601"/>
                </a:lnTo>
                <a:lnTo>
                  <a:pt x="54820" y="145618"/>
                </a:lnTo>
                <a:lnTo>
                  <a:pt x="51577" y="139979"/>
                </a:lnTo>
                <a:lnTo>
                  <a:pt x="40627" y="137029"/>
                </a:lnTo>
                <a:close/>
              </a:path>
              <a:path w="4560570" h="2107565">
                <a:moveTo>
                  <a:pt x="116442" y="120290"/>
                </a:moveTo>
                <a:lnTo>
                  <a:pt x="105387" y="122817"/>
                </a:lnTo>
                <a:lnTo>
                  <a:pt x="101930" y="128328"/>
                </a:lnTo>
                <a:lnTo>
                  <a:pt x="104458" y="139416"/>
                </a:lnTo>
                <a:lnTo>
                  <a:pt x="109962" y="142877"/>
                </a:lnTo>
                <a:lnTo>
                  <a:pt x="121018" y="140350"/>
                </a:lnTo>
                <a:lnTo>
                  <a:pt x="124475" y="134839"/>
                </a:lnTo>
                <a:lnTo>
                  <a:pt x="121946" y="123752"/>
                </a:lnTo>
                <a:lnTo>
                  <a:pt x="116442" y="120290"/>
                </a:lnTo>
                <a:close/>
              </a:path>
              <a:path w="4560570" h="2107565">
                <a:moveTo>
                  <a:pt x="51308" y="97312"/>
                </a:moveTo>
                <a:lnTo>
                  <a:pt x="45675" y="100559"/>
                </a:lnTo>
                <a:lnTo>
                  <a:pt x="42722" y="111542"/>
                </a:lnTo>
                <a:lnTo>
                  <a:pt x="45967" y="117181"/>
                </a:lnTo>
                <a:lnTo>
                  <a:pt x="56916" y="120131"/>
                </a:lnTo>
                <a:lnTo>
                  <a:pt x="62550" y="116884"/>
                </a:lnTo>
                <a:lnTo>
                  <a:pt x="65501" y="105901"/>
                </a:lnTo>
                <a:lnTo>
                  <a:pt x="62257" y="100262"/>
                </a:lnTo>
                <a:lnTo>
                  <a:pt x="51308" y="97312"/>
                </a:lnTo>
                <a:close/>
              </a:path>
              <a:path w="4560570" h="2107565">
                <a:moveTo>
                  <a:pt x="107287" y="80194"/>
                </a:moveTo>
                <a:lnTo>
                  <a:pt x="96231" y="82722"/>
                </a:lnTo>
                <a:lnTo>
                  <a:pt x="92774" y="88233"/>
                </a:lnTo>
                <a:lnTo>
                  <a:pt x="95305" y="99320"/>
                </a:lnTo>
                <a:lnTo>
                  <a:pt x="100810" y="102781"/>
                </a:lnTo>
                <a:lnTo>
                  <a:pt x="111864" y="100252"/>
                </a:lnTo>
                <a:lnTo>
                  <a:pt x="115321" y="94741"/>
                </a:lnTo>
                <a:lnTo>
                  <a:pt x="112791" y="83654"/>
                </a:lnTo>
                <a:lnTo>
                  <a:pt x="107287" y="80194"/>
                </a:lnTo>
                <a:close/>
              </a:path>
              <a:path w="4560570" h="2107565">
                <a:moveTo>
                  <a:pt x="61989" y="57595"/>
                </a:moveTo>
                <a:lnTo>
                  <a:pt x="56356" y="60843"/>
                </a:lnTo>
                <a:lnTo>
                  <a:pt x="53403" y="71824"/>
                </a:lnTo>
                <a:lnTo>
                  <a:pt x="56647" y="77463"/>
                </a:lnTo>
                <a:lnTo>
                  <a:pt x="67597" y="80415"/>
                </a:lnTo>
                <a:lnTo>
                  <a:pt x="73229" y="77167"/>
                </a:lnTo>
                <a:lnTo>
                  <a:pt x="76182" y="66186"/>
                </a:lnTo>
                <a:lnTo>
                  <a:pt x="72938" y="60545"/>
                </a:lnTo>
                <a:lnTo>
                  <a:pt x="61989" y="57595"/>
                </a:lnTo>
                <a:close/>
              </a:path>
              <a:path w="4560570" h="2107565">
                <a:moveTo>
                  <a:pt x="98132" y="40096"/>
                </a:moveTo>
                <a:lnTo>
                  <a:pt x="87077" y="42625"/>
                </a:lnTo>
                <a:lnTo>
                  <a:pt x="83620" y="48135"/>
                </a:lnTo>
                <a:lnTo>
                  <a:pt x="86150" y="59223"/>
                </a:lnTo>
                <a:lnTo>
                  <a:pt x="91654" y="62683"/>
                </a:lnTo>
                <a:lnTo>
                  <a:pt x="102708" y="60156"/>
                </a:lnTo>
                <a:lnTo>
                  <a:pt x="106166" y="54645"/>
                </a:lnTo>
                <a:lnTo>
                  <a:pt x="103637" y="43558"/>
                </a:lnTo>
                <a:lnTo>
                  <a:pt x="98132" y="40096"/>
                </a:lnTo>
                <a:close/>
              </a:path>
              <a:path w="4560570" h="2107565">
                <a:moveTo>
                  <a:pt x="72669" y="17879"/>
                </a:moveTo>
                <a:lnTo>
                  <a:pt x="67036" y="21126"/>
                </a:lnTo>
                <a:lnTo>
                  <a:pt x="64084" y="32108"/>
                </a:lnTo>
                <a:lnTo>
                  <a:pt x="67327" y="37746"/>
                </a:lnTo>
                <a:lnTo>
                  <a:pt x="78277" y="40698"/>
                </a:lnTo>
                <a:lnTo>
                  <a:pt x="83910" y="37449"/>
                </a:lnTo>
                <a:lnTo>
                  <a:pt x="86862" y="26469"/>
                </a:lnTo>
                <a:lnTo>
                  <a:pt x="84630" y="22588"/>
                </a:lnTo>
                <a:lnTo>
                  <a:pt x="82500" y="22588"/>
                </a:lnTo>
                <a:lnTo>
                  <a:pt x="76996" y="19126"/>
                </a:lnTo>
                <a:lnTo>
                  <a:pt x="72669" y="17879"/>
                </a:lnTo>
                <a:close/>
              </a:path>
              <a:path w="4560570" h="2107565">
                <a:moveTo>
                  <a:pt x="76976" y="19040"/>
                </a:moveTo>
                <a:lnTo>
                  <a:pt x="82500" y="22588"/>
                </a:lnTo>
                <a:lnTo>
                  <a:pt x="84383" y="22157"/>
                </a:lnTo>
                <a:lnTo>
                  <a:pt x="83619" y="20829"/>
                </a:lnTo>
                <a:lnTo>
                  <a:pt x="76976" y="19040"/>
                </a:lnTo>
                <a:close/>
              </a:path>
              <a:path w="4560570" h="2107565">
                <a:moveTo>
                  <a:pt x="84383" y="22157"/>
                </a:moveTo>
                <a:lnTo>
                  <a:pt x="82500" y="22588"/>
                </a:lnTo>
                <a:lnTo>
                  <a:pt x="84630" y="22588"/>
                </a:lnTo>
                <a:lnTo>
                  <a:pt x="84383" y="22157"/>
                </a:lnTo>
                <a:close/>
              </a:path>
              <a:path w="4560570" h="2107565">
                <a:moveTo>
                  <a:pt x="88977" y="0"/>
                </a:moveTo>
                <a:lnTo>
                  <a:pt x="77923" y="2528"/>
                </a:lnTo>
                <a:lnTo>
                  <a:pt x="74466" y="8039"/>
                </a:lnTo>
                <a:lnTo>
                  <a:pt x="76976" y="19040"/>
                </a:lnTo>
                <a:lnTo>
                  <a:pt x="83619" y="20829"/>
                </a:lnTo>
                <a:lnTo>
                  <a:pt x="84383" y="22157"/>
                </a:lnTo>
                <a:lnTo>
                  <a:pt x="93554" y="20059"/>
                </a:lnTo>
                <a:lnTo>
                  <a:pt x="97011" y="14549"/>
                </a:lnTo>
                <a:lnTo>
                  <a:pt x="94482" y="3460"/>
                </a:lnTo>
                <a:lnTo>
                  <a:pt x="88977" y="0"/>
                </a:lnTo>
                <a:close/>
              </a:path>
            </a:pathLst>
          </a:custGeom>
          <a:solidFill>
            <a:srgbClr val="4472C4"/>
          </a:solidFill>
        </p:spPr>
        <p:txBody>
          <a:bodyPr wrap="square" lIns="0" tIns="0" rIns="0" bIns="0" rtlCol="0"/>
          <a:lstStyle/>
          <a:p>
            <a:endParaRPr sz="1588">
              <a:solidFill>
                <a:srgbClr val="EEEDEA"/>
              </a:solidFill>
            </a:endParaRPr>
          </a:p>
        </p:txBody>
      </p:sp>
      <p:sp>
        <p:nvSpPr>
          <p:cNvPr id="77" name="object 77"/>
          <p:cNvSpPr/>
          <p:nvPr/>
        </p:nvSpPr>
        <p:spPr>
          <a:xfrm>
            <a:off x="2559291" y="3048856"/>
            <a:ext cx="4631951" cy="2264709"/>
          </a:xfrm>
          <a:custGeom>
            <a:avLst/>
            <a:gdLst/>
            <a:ahLst/>
            <a:cxnLst/>
            <a:rect l="l" t="t" r="r" b="b"/>
            <a:pathLst>
              <a:path w="5249545" h="2566670">
                <a:moveTo>
                  <a:pt x="1859220" y="2555196"/>
                </a:moveTo>
                <a:lnTo>
                  <a:pt x="1856408" y="2555237"/>
                </a:lnTo>
                <a:lnTo>
                  <a:pt x="1851526" y="2557185"/>
                </a:lnTo>
                <a:lnTo>
                  <a:pt x="1849456" y="2559090"/>
                </a:lnTo>
                <a:lnTo>
                  <a:pt x="1846420" y="2566160"/>
                </a:lnTo>
                <a:lnTo>
                  <a:pt x="1868791" y="2566160"/>
                </a:lnTo>
                <a:lnTo>
                  <a:pt x="1869456" y="2564613"/>
                </a:lnTo>
                <a:lnTo>
                  <a:pt x="1867051" y="2558568"/>
                </a:lnTo>
                <a:lnTo>
                  <a:pt x="1859220" y="2555196"/>
                </a:lnTo>
                <a:close/>
              </a:path>
              <a:path w="5249545" h="2566670">
                <a:moveTo>
                  <a:pt x="5244322" y="2555882"/>
                </a:moveTo>
                <a:lnTo>
                  <a:pt x="5232962" y="2555882"/>
                </a:lnTo>
                <a:lnTo>
                  <a:pt x="5228366" y="2560483"/>
                </a:lnTo>
                <a:lnTo>
                  <a:pt x="5228366" y="2566160"/>
                </a:lnTo>
                <a:lnTo>
                  <a:pt x="5248918" y="2566160"/>
                </a:lnTo>
                <a:lnTo>
                  <a:pt x="5248918" y="2560483"/>
                </a:lnTo>
                <a:lnTo>
                  <a:pt x="5244322" y="2555882"/>
                </a:lnTo>
                <a:close/>
              </a:path>
              <a:path w="5249545" h="2566670">
                <a:moveTo>
                  <a:pt x="5203239" y="2555882"/>
                </a:moveTo>
                <a:lnTo>
                  <a:pt x="5191879" y="2555882"/>
                </a:lnTo>
                <a:lnTo>
                  <a:pt x="5187283" y="2560483"/>
                </a:lnTo>
                <a:lnTo>
                  <a:pt x="5187283" y="2566160"/>
                </a:lnTo>
                <a:lnTo>
                  <a:pt x="5207834" y="2566160"/>
                </a:lnTo>
                <a:lnTo>
                  <a:pt x="5207834" y="2560483"/>
                </a:lnTo>
                <a:lnTo>
                  <a:pt x="5203239" y="2555882"/>
                </a:lnTo>
                <a:close/>
              </a:path>
              <a:path w="5249545" h="2566670">
                <a:moveTo>
                  <a:pt x="5162155" y="2555882"/>
                </a:moveTo>
                <a:lnTo>
                  <a:pt x="5150794" y="2555882"/>
                </a:lnTo>
                <a:lnTo>
                  <a:pt x="5146198" y="2560483"/>
                </a:lnTo>
                <a:lnTo>
                  <a:pt x="5146198" y="2566160"/>
                </a:lnTo>
                <a:lnTo>
                  <a:pt x="5166751" y="2566160"/>
                </a:lnTo>
                <a:lnTo>
                  <a:pt x="5166751" y="2560483"/>
                </a:lnTo>
                <a:lnTo>
                  <a:pt x="5162155" y="2555882"/>
                </a:lnTo>
                <a:close/>
              </a:path>
              <a:path w="5249545" h="2566670">
                <a:moveTo>
                  <a:pt x="5121071" y="2555882"/>
                </a:moveTo>
                <a:lnTo>
                  <a:pt x="5109711" y="2555882"/>
                </a:lnTo>
                <a:lnTo>
                  <a:pt x="5105115" y="2560483"/>
                </a:lnTo>
                <a:lnTo>
                  <a:pt x="5105115" y="2566160"/>
                </a:lnTo>
                <a:lnTo>
                  <a:pt x="5125666" y="2566160"/>
                </a:lnTo>
                <a:lnTo>
                  <a:pt x="5125666" y="2560483"/>
                </a:lnTo>
                <a:lnTo>
                  <a:pt x="5121071" y="2555882"/>
                </a:lnTo>
                <a:close/>
              </a:path>
              <a:path w="5249545" h="2566670">
                <a:moveTo>
                  <a:pt x="5079987" y="2555882"/>
                </a:moveTo>
                <a:lnTo>
                  <a:pt x="5068627" y="2555882"/>
                </a:lnTo>
                <a:lnTo>
                  <a:pt x="5064031" y="2560483"/>
                </a:lnTo>
                <a:lnTo>
                  <a:pt x="5064031" y="2566160"/>
                </a:lnTo>
                <a:lnTo>
                  <a:pt x="5084583" y="2566160"/>
                </a:lnTo>
                <a:lnTo>
                  <a:pt x="5084583" y="2560483"/>
                </a:lnTo>
                <a:lnTo>
                  <a:pt x="5079987" y="2555882"/>
                </a:lnTo>
                <a:close/>
              </a:path>
              <a:path w="5249545" h="2566670">
                <a:moveTo>
                  <a:pt x="5038904" y="2555882"/>
                </a:moveTo>
                <a:lnTo>
                  <a:pt x="5027543" y="2555882"/>
                </a:lnTo>
                <a:lnTo>
                  <a:pt x="5022947" y="2560483"/>
                </a:lnTo>
                <a:lnTo>
                  <a:pt x="5022947" y="2566160"/>
                </a:lnTo>
                <a:lnTo>
                  <a:pt x="5043498" y="2566160"/>
                </a:lnTo>
                <a:lnTo>
                  <a:pt x="5043498" y="2560483"/>
                </a:lnTo>
                <a:lnTo>
                  <a:pt x="5038904" y="2555882"/>
                </a:lnTo>
                <a:close/>
              </a:path>
              <a:path w="5249545" h="2566670">
                <a:moveTo>
                  <a:pt x="4997819" y="2555882"/>
                </a:moveTo>
                <a:lnTo>
                  <a:pt x="4986459" y="2555882"/>
                </a:lnTo>
                <a:lnTo>
                  <a:pt x="4981863" y="2560483"/>
                </a:lnTo>
                <a:lnTo>
                  <a:pt x="4981863" y="2566160"/>
                </a:lnTo>
                <a:lnTo>
                  <a:pt x="5002415" y="2566160"/>
                </a:lnTo>
                <a:lnTo>
                  <a:pt x="5002415" y="2560483"/>
                </a:lnTo>
                <a:lnTo>
                  <a:pt x="4997819" y="2555882"/>
                </a:lnTo>
                <a:close/>
              </a:path>
              <a:path w="5249545" h="2566670">
                <a:moveTo>
                  <a:pt x="4956736" y="2555882"/>
                </a:moveTo>
                <a:lnTo>
                  <a:pt x="4945376" y="2555882"/>
                </a:lnTo>
                <a:lnTo>
                  <a:pt x="4940780" y="2560483"/>
                </a:lnTo>
                <a:lnTo>
                  <a:pt x="4940780" y="2566160"/>
                </a:lnTo>
                <a:lnTo>
                  <a:pt x="4961331" y="2566160"/>
                </a:lnTo>
                <a:lnTo>
                  <a:pt x="4961331" y="2560483"/>
                </a:lnTo>
                <a:lnTo>
                  <a:pt x="4956736" y="2555882"/>
                </a:lnTo>
                <a:close/>
              </a:path>
              <a:path w="5249545" h="2566670">
                <a:moveTo>
                  <a:pt x="4915651" y="2555882"/>
                </a:moveTo>
                <a:lnTo>
                  <a:pt x="4904291" y="2555882"/>
                </a:lnTo>
                <a:lnTo>
                  <a:pt x="4899695" y="2560483"/>
                </a:lnTo>
                <a:lnTo>
                  <a:pt x="4899695" y="2566160"/>
                </a:lnTo>
                <a:lnTo>
                  <a:pt x="4920247" y="2566160"/>
                </a:lnTo>
                <a:lnTo>
                  <a:pt x="4920247" y="2560483"/>
                </a:lnTo>
                <a:lnTo>
                  <a:pt x="4915651" y="2555882"/>
                </a:lnTo>
                <a:close/>
              </a:path>
              <a:path w="5249545" h="2566670">
                <a:moveTo>
                  <a:pt x="4874568" y="2555882"/>
                </a:moveTo>
                <a:lnTo>
                  <a:pt x="4863208" y="2555882"/>
                </a:lnTo>
                <a:lnTo>
                  <a:pt x="4858612" y="2560483"/>
                </a:lnTo>
                <a:lnTo>
                  <a:pt x="4858612" y="2566160"/>
                </a:lnTo>
                <a:lnTo>
                  <a:pt x="4879163" y="2566160"/>
                </a:lnTo>
                <a:lnTo>
                  <a:pt x="4879163" y="2560483"/>
                </a:lnTo>
                <a:lnTo>
                  <a:pt x="4874568" y="2555882"/>
                </a:lnTo>
                <a:close/>
              </a:path>
              <a:path w="5249545" h="2566670">
                <a:moveTo>
                  <a:pt x="4833484" y="2555882"/>
                </a:moveTo>
                <a:lnTo>
                  <a:pt x="4822123" y="2555882"/>
                </a:lnTo>
                <a:lnTo>
                  <a:pt x="4817527" y="2560483"/>
                </a:lnTo>
                <a:lnTo>
                  <a:pt x="4817527" y="2566160"/>
                </a:lnTo>
                <a:lnTo>
                  <a:pt x="4838080" y="2566160"/>
                </a:lnTo>
                <a:lnTo>
                  <a:pt x="4838080" y="2560483"/>
                </a:lnTo>
                <a:lnTo>
                  <a:pt x="4833484" y="2555882"/>
                </a:lnTo>
                <a:close/>
              </a:path>
              <a:path w="5249545" h="2566670">
                <a:moveTo>
                  <a:pt x="4792400" y="2555882"/>
                </a:moveTo>
                <a:lnTo>
                  <a:pt x="4781040" y="2555882"/>
                </a:lnTo>
                <a:lnTo>
                  <a:pt x="4776444" y="2560483"/>
                </a:lnTo>
                <a:lnTo>
                  <a:pt x="4776444" y="2566160"/>
                </a:lnTo>
                <a:lnTo>
                  <a:pt x="4796995" y="2566160"/>
                </a:lnTo>
                <a:lnTo>
                  <a:pt x="4796995" y="2560483"/>
                </a:lnTo>
                <a:lnTo>
                  <a:pt x="4792400" y="2555882"/>
                </a:lnTo>
                <a:close/>
              </a:path>
              <a:path w="5249545" h="2566670">
                <a:moveTo>
                  <a:pt x="4751316" y="2555882"/>
                </a:moveTo>
                <a:lnTo>
                  <a:pt x="4739956" y="2555882"/>
                </a:lnTo>
                <a:lnTo>
                  <a:pt x="4735360" y="2560483"/>
                </a:lnTo>
                <a:lnTo>
                  <a:pt x="4735360" y="2566160"/>
                </a:lnTo>
                <a:lnTo>
                  <a:pt x="4755912" y="2566160"/>
                </a:lnTo>
                <a:lnTo>
                  <a:pt x="4755912" y="2560483"/>
                </a:lnTo>
                <a:lnTo>
                  <a:pt x="4751316" y="2555882"/>
                </a:lnTo>
                <a:close/>
              </a:path>
              <a:path w="5249545" h="2566670">
                <a:moveTo>
                  <a:pt x="4710233" y="2555882"/>
                </a:moveTo>
                <a:lnTo>
                  <a:pt x="4698873" y="2555882"/>
                </a:lnTo>
                <a:lnTo>
                  <a:pt x="4694276" y="2560483"/>
                </a:lnTo>
                <a:lnTo>
                  <a:pt x="4694276" y="2566160"/>
                </a:lnTo>
                <a:lnTo>
                  <a:pt x="4714828" y="2566160"/>
                </a:lnTo>
                <a:lnTo>
                  <a:pt x="4714828" y="2560483"/>
                </a:lnTo>
                <a:lnTo>
                  <a:pt x="4710233" y="2555882"/>
                </a:lnTo>
                <a:close/>
              </a:path>
              <a:path w="5249545" h="2566670">
                <a:moveTo>
                  <a:pt x="4669148" y="2555882"/>
                </a:moveTo>
                <a:lnTo>
                  <a:pt x="4657788" y="2555882"/>
                </a:lnTo>
                <a:lnTo>
                  <a:pt x="4653192" y="2560483"/>
                </a:lnTo>
                <a:lnTo>
                  <a:pt x="4653192" y="2566160"/>
                </a:lnTo>
                <a:lnTo>
                  <a:pt x="4673744" y="2566160"/>
                </a:lnTo>
                <a:lnTo>
                  <a:pt x="4673744" y="2560483"/>
                </a:lnTo>
                <a:lnTo>
                  <a:pt x="4669148" y="2555882"/>
                </a:lnTo>
                <a:close/>
              </a:path>
              <a:path w="5249545" h="2566670">
                <a:moveTo>
                  <a:pt x="4628065" y="2555882"/>
                </a:moveTo>
                <a:lnTo>
                  <a:pt x="4616705" y="2555882"/>
                </a:lnTo>
                <a:lnTo>
                  <a:pt x="4612109" y="2560483"/>
                </a:lnTo>
                <a:lnTo>
                  <a:pt x="4612109" y="2566160"/>
                </a:lnTo>
                <a:lnTo>
                  <a:pt x="4632660" y="2566160"/>
                </a:lnTo>
                <a:lnTo>
                  <a:pt x="4632660" y="2560483"/>
                </a:lnTo>
                <a:lnTo>
                  <a:pt x="4628065" y="2555882"/>
                </a:lnTo>
                <a:close/>
              </a:path>
              <a:path w="5249545" h="2566670">
                <a:moveTo>
                  <a:pt x="4586980" y="2555882"/>
                </a:moveTo>
                <a:lnTo>
                  <a:pt x="4575620" y="2555882"/>
                </a:lnTo>
                <a:lnTo>
                  <a:pt x="4571024" y="2560483"/>
                </a:lnTo>
                <a:lnTo>
                  <a:pt x="4571024" y="2566160"/>
                </a:lnTo>
                <a:lnTo>
                  <a:pt x="4591577" y="2566160"/>
                </a:lnTo>
                <a:lnTo>
                  <a:pt x="4591577" y="2560483"/>
                </a:lnTo>
                <a:lnTo>
                  <a:pt x="4586980" y="2555882"/>
                </a:lnTo>
                <a:close/>
              </a:path>
              <a:path w="5249545" h="2566670">
                <a:moveTo>
                  <a:pt x="4545897" y="2555882"/>
                </a:moveTo>
                <a:lnTo>
                  <a:pt x="4534537" y="2555882"/>
                </a:lnTo>
                <a:lnTo>
                  <a:pt x="4529941" y="2560483"/>
                </a:lnTo>
                <a:lnTo>
                  <a:pt x="4529941" y="2566160"/>
                </a:lnTo>
                <a:lnTo>
                  <a:pt x="4550492" y="2566160"/>
                </a:lnTo>
                <a:lnTo>
                  <a:pt x="4550492" y="2560483"/>
                </a:lnTo>
                <a:lnTo>
                  <a:pt x="4545897" y="2555882"/>
                </a:lnTo>
                <a:close/>
              </a:path>
              <a:path w="5249545" h="2566670">
                <a:moveTo>
                  <a:pt x="4504813" y="2555882"/>
                </a:moveTo>
                <a:lnTo>
                  <a:pt x="4493453" y="2555882"/>
                </a:lnTo>
                <a:lnTo>
                  <a:pt x="4488856" y="2560483"/>
                </a:lnTo>
                <a:lnTo>
                  <a:pt x="4488856" y="2566160"/>
                </a:lnTo>
                <a:lnTo>
                  <a:pt x="4509409" y="2566160"/>
                </a:lnTo>
                <a:lnTo>
                  <a:pt x="4509409" y="2560483"/>
                </a:lnTo>
                <a:lnTo>
                  <a:pt x="4504813" y="2555882"/>
                </a:lnTo>
                <a:close/>
              </a:path>
              <a:path w="5249545" h="2566670">
                <a:moveTo>
                  <a:pt x="4463729" y="2555882"/>
                </a:moveTo>
                <a:lnTo>
                  <a:pt x="4452369" y="2555882"/>
                </a:lnTo>
                <a:lnTo>
                  <a:pt x="4447773" y="2560483"/>
                </a:lnTo>
                <a:lnTo>
                  <a:pt x="4447773" y="2566160"/>
                </a:lnTo>
                <a:lnTo>
                  <a:pt x="4468324" y="2566160"/>
                </a:lnTo>
                <a:lnTo>
                  <a:pt x="4468324" y="2560483"/>
                </a:lnTo>
                <a:lnTo>
                  <a:pt x="4463729" y="2555882"/>
                </a:lnTo>
                <a:close/>
              </a:path>
              <a:path w="5249545" h="2566670">
                <a:moveTo>
                  <a:pt x="4422645" y="2555882"/>
                </a:moveTo>
                <a:lnTo>
                  <a:pt x="4411285" y="2555882"/>
                </a:lnTo>
                <a:lnTo>
                  <a:pt x="4406689" y="2560483"/>
                </a:lnTo>
                <a:lnTo>
                  <a:pt x="4406689" y="2566160"/>
                </a:lnTo>
                <a:lnTo>
                  <a:pt x="4427241" y="2566160"/>
                </a:lnTo>
                <a:lnTo>
                  <a:pt x="4427241" y="2560483"/>
                </a:lnTo>
                <a:lnTo>
                  <a:pt x="4422645" y="2555882"/>
                </a:lnTo>
                <a:close/>
              </a:path>
              <a:path w="5249545" h="2566670">
                <a:moveTo>
                  <a:pt x="4381562" y="2555882"/>
                </a:moveTo>
                <a:lnTo>
                  <a:pt x="4370202" y="2555882"/>
                </a:lnTo>
                <a:lnTo>
                  <a:pt x="4365605" y="2560483"/>
                </a:lnTo>
                <a:lnTo>
                  <a:pt x="4365605" y="2566160"/>
                </a:lnTo>
                <a:lnTo>
                  <a:pt x="4386157" y="2566160"/>
                </a:lnTo>
                <a:lnTo>
                  <a:pt x="4386157" y="2560483"/>
                </a:lnTo>
                <a:lnTo>
                  <a:pt x="4381562" y="2555882"/>
                </a:lnTo>
                <a:close/>
              </a:path>
              <a:path w="5249545" h="2566670">
                <a:moveTo>
                  <a:pt x="4340477" y="2555882"/>
                </a:moveTo>
                <a:lnTo>
                  <a:pt x="4329117" y="2555882"/>
                </a:lnTo>
                <a:lnTo>
                  <a:pt x="4324521" y="2560483"/>
                </a:lnTo>
                <a:lnTo>
                  <a:pt x="4324521" y="2566160"/>
                </a:lnTo>
                <a:lnTo>
                  <a:pt x="4345073" y="2566160"/>
                </a:lnTo>
                <a:lnTo>
                  <a:pt x="4345073" y="2560483"/>
                </a:lnTo>
                <a:lnTo>
                  <a:pt x="4340477" y="2555882"/>
                </a:lnTo>
                <a:close/>
              </a:path>
              <a:path w="5249545" h="2566670">
                <a:moveTo>
                  <a:pt x="3163957" y="2555882"/>
                </a:moveTo>
                <a:lnTo>
                  <a:pt x="3152597" y="2555882"/>
                </a:lnTo>
                <a:lnTo>
                  <a:pt x="3148002" y="2560483"/>
                </a:lnTo>
                <a:lnTo>
                  <a:pt x="3148002" y="2566160"/>
                </a:lnTo>
                <a:lnTo>
                  <a:pt x="3168553" y="2566160"/>
                </a:lnTo>
                <a:lnTo>
                  <a:pt x="3168553" y="2560483"/>
                </a:lnTo>
                <a:lnTo>
                  <a:pt x="3163957" y="2555882"/>
                </a:lnTo>
                <a:close/>
              </a:path>
              <a:path w="5249545" h="2566670">
                <a:moveTo>
                  <a:pt x="3122874" y="2555882"/>
                </a:moveTo>
                <a:lnTo>
                  <a:pt x="3111513" y="2555882"/>
                </a:lnTo>
                <a:lnTo>
                  <a:pt x="3106917" y="2560483"/>
                </a:lnTo>
                <a:lnTo>
                  <a:pt x="3106917" y="2566160"/>
                </a:lnTo>
                <a:lnTo>
                  <a:pt x="3127470" y="2566160"/>
                </a:lnTo>
                <a:lnTo>
                  <a:pt x="3127470" y="2560483"/>
                </a:lnTo>
                <a:lnTo>
                  <a:pt x="3122874" y="2555882"/>
                </a:lnTo>
                <a:close/>
              </a:path>
              <a:path w="5249545" h="2566670">
                <a:moveTo>
                  <a:pt x="3072039" y="2553147"/>
                </a:moveTo>
                <a:lnTo>
                  <a:pt x="3066855" y="2557073"/>
                </a:lnTo>
                <a:lnTo>
                  <a:pt x="3065597" y="2566160"/>
                </a:lnTo>
                <a:lnTo>
                  <a:pt x="3086345" y="2566160"/>
                </a:lnTo>
                <a:lnTo>
                  <a:pt x="3087213" y="2559898"/>
                </a:lnTo>
                <a:lnTo>
                  <a:pt x="3083292" y="2554709"/>
                </a:lnTo>
                <a:lnTo>
                  <a:pt x="3072039" y="2553147"/>
                </a:lnTo>
                <a:close/>
              </a:path>
              <a:path w="5249545" h="2566670">
                <a:moveTo>
                  <a:pt x="3203310" y="2551428"/>
                </a:moveTo>
                <a:lnTo>
                  <a:pt x="3192058" y="2552990"/>
                </a:lnTo>
                <a:lnTo>
                  <a:pt x="3188136" y="2558180"/>
                </a:lnTo>
                <a:lnTo>
                  <a:pt x="3189241" y="2566160"/>
                </a:lnTo>
                <a:lnTo>
                  <a:pt x="3209991" y="2566160"/>
                </a:lnTo>
                <a:lnTo>
                  <a:pt x="3208493" y="2555354"/>
                </a:lnTo>
                <a:lnTo>
                  <a:pt x="3203310" y="2551428"/>
                </a:lnTo>
                <a:close/>
              </a:path>
              <a:path w="5249545" h="2566670">
                <a:moveTo>
                  <a:pt x="4289705" y="2550386"/>
                </a:moveTo>
                <a:lnTo>
                  <a:pt x="4284555" y="2554356"/>
                </a:lnTo>
                <a:lnTo>
                  <a:pt x="4283094" y="2565613"/>
                </a:lnTo>
                <a:lnTo>
                  <a:pt x="4283514" y="2566160"/>
                </a:lnTo>
                <a:lnTo>
                  <a:pt x="4303748" y="2566160"/>
                </a:lnTo>
                <a:lnTo>
                  <a:pt x="4304936" y="2557007"/>
                </a:lnTo>
                <a:lnTo>
                  <a:pt x="4300970" y="2551851"/>
                </a:lnTo>
                <a:lnTo>
                  <a:pt x="4289705" y="2550386"/>
                </a:lnTo>
                <a:close/>
              </a:path>
              <a:path w="5249545" h="2566670">
                <a:moveTo>
                  <a:pt x="1902792" y="2550264"/>
                </a:moveTo>
                <a:lnTo>
                  <a:pt x="1891526" y="2551715"/>
                </a:lnTo>
                <a:lnTo>
                  <a:pt x="1887554" y="2556866"/>
                </a:lnTo>
                <a:lnTo>
                  <a:pt x="1888749" y="2566160"/>
                </a:lnTo>
                <a:lnTo>
                  <a:pt x="1908876" y="2566160"/>
                </a:lnTo>
                <a:lnTo>
                  <a:pt x="1909385" y="2565500"/>
                </a:lnTo>
                <a:lnTo>
                  <a:pt x="1907938" y="2554240"/>
                </a:lnTo>
                <a:lnTo>
                  <a:pt x="1902792" y="2550264"/>
                </a:lnTo>
                <a:close/>
              </a:path>
              <a:path w="5249545" h="2566670">
                <a:moveTo>
                  <a:pt x="3031368" y="2547330"/>
                </a:moveTo>
                <a:lnTo>
                  <a:pt x="3026183" y="2551256"/>
                </a:lnTo>
                <a:lnTo>
                  <a:pt x="3024628" y="2562500"/>
                </a:lnTo>
                <a:lnTo>
                  <a:pt x="3027393" y="2566160"/>
                </a:lnTo>
                <a:lnTo>
                  <a:pt x="3043883" y="2566160"/>
                </a:lnTo>
                <a:lnTo>
                  <a:pt x="3044985" y="2565326"/>
                </a:lnTo>
                <a:lnTo>
                  <a:pt x="3046542" y="2554081"/>
                </a:lnTo>
                <a:lnTo>
                  <a:pt x="3042620" y="2548892"/>
                </a:lnTo>
                <a:lnTo>
                  <a:pt x="3031368" y="2547330"/>
                </a:lnTo>
                <a:close/>
              </a:path>
              <a:path w="5249545" h="2566670">
                <a:moveTo>
                  <a:pt x="3243982" y="2545612"/>
                </a:moveTo>
                <a:lnTo>
                  <a:pt x="3232729" y="2547172"/>
                </a:lnTo>
                <a:lnTo>
                  <a:pt x="3228808" y="2552363"/>
                </a:lnTo>
                <a:lnTo>
                  <a:pt x="3230364" y="2563608"/>
                </a:lnTo>
                <a:lnTo>
                  <a:pt x="3233735" y="2566160"/>
                </a:lnTo>
                <a:lnTo>
                  <a:pt x="3245444" y="2566160"/>
                </a:lnTo>
                <a:lnTo>
                  <a:pt x="3246800" y="2565972"/>
                </a:lnTo>
                <a:lnTo>
                  <a:pt x="3250722" y="2560782"/>
                </a:lnTo>
                <a:lnTo>
                  <a:pt x="3249165" y="2549537"/>
                </a:lnTo>
                <a:lnTo>
                  <a:pt x="3243982" y="2545612"/>
                </a:lnTo>
                <a:close/>
              </a:path>
              <a:path w="5249545" h="2566670">
                <a:moveTo>
                  <a:pt x="4248939" y="2545284"/>
                </a:moveTo>
                <a:lnTo>
                  <a:pt x="4243788" y="2549253"/>
                </a:lnTo>
                <a:lnTo>
                  <a:pt x="4242327" y="2560511"/>
                </a:lnTo>
                <a:lnTo>
                  <a:pt x="4246293" y="2565667"/>
                </a:lnTo>
                <a:lnTo>
                  <a:pt x="4250080" y="2566160"/>
                </a:lnTo>
                <a:lnTo>
                  <a:pt x="4258820" y="2566160"/>
                </a:lnTo>
                <a:lnTo>
                  <a:pt x="4262708" y="2563163"/>
                </a:lnTo>
                <a:lnTo>
                  <a:pt x="4264169" y="2551906"/>
                </a:lnTo>
                <a:lnTo>
                  <a:pt x="4260203" y="2546750"/>
                </a:lnTo>
                <a:lnTo>
                  <a:pt x="4248939" y="2545284"/>
                </a:lnTo>
                <a:close/>
              </a:path>
              <a:path w="5249545" h="2566670">
                <a:moveTo>
                  <a:pt x="1943559" y="2545162"/>
                </a:moveTo>
                <a:lnTo>
                  <a:pt x="1932293" y="2546614"/>
                </a:lnTo>
                <a:lnTo>
                  <a:pt x="1928321" y="2551765"/>
                </a:lnTo>
                <a:lnTo>
                  <a:pt x="1929768" y="2563025"/>
                </a:lnTo>
                <a:lnTo>
                  <a:pt x="1933825" y="2566160"/>
                </a:lnTo>
                <a:lnTo>
                  <a:pt x="1941435" y="2566160"/>
                </a:lnTo>
                <a:lnTo>
                  <a:pt x="1946181" y="2565549"/>
                </a:lnTo>
                <a:lnTo>
                  <a:pt x="1950152" y="2560398"/>
                </a:lnTo>
                <a:lnTo>
                  <a:pt x="1948704" y="2549138"/>
                </a:lnTo>
                <a:lnTo>
                  <a:pt x="1943559" y="2545162"/>
                </a:lnTo>
                <a:close/>
              </a:path>
              <a:path w="5249545" h="2566670">
                <a:moveTo>
                  <a:pt x="3613872" y="2545604"/>
                </a:moveTo>
                <a:lnTo>
                  <a:pt x="3602513" y="2545604"/>
                </a:lnTo>
                <a:lnTo>
                  <a:pt x="3597916" y="2550206"/>
                </a:lnTo>
                <a:lnTo>
                  <a:pt x="3597916" y="2561558"/>
                </a:lnTo>
                <a:lnTo>
                  <a:pt x="3602513" y="2566160"/>
                </a:lnTo>
                <a:lnTo>
                  <a:pt x="3613872" y="2566160"/>
                </a:lnTo>
                <a:lnTo>
                  <a:pt x="3618470" y="2561558"/>
                </a:lnTo>
                <a:lnTo>
                  <a:pt x="3618470" y="2550206"/>
                </a:lnTo>
                <a:lnTo>
                  <a:pt x="3613872" y="2545604"/>
                </a:lnTo>
                <a:close/>
              </a:path>
              <a:path w="5249545" h="2566670">
                <a:moveTo>
                  <a:pt x="3572788" y="2545604"/>
                </a:moveTo>
                <a:lnTo>
                  <a:pt x="3561429" y="2545604"/>
                </a:lnTo>
                <a:lnTo>
                  <a:pt x="3556831" y="2550206"/>
                </a:lnTo>
                <a:lnTo>
                  <a:pt x="3556831" y="2561558"/>
                </a:lnTo>
                <a:lnTo>
                  <a:pt x="3561429" y="2566160"/>
                </a:lnTo>
                <a:lnTo>
                  <a:pt x="3572788" y="2566160"/>
                </a:lnTo>
                <a:lnTo>
                  <a:pt x="3577384" y="2561558"/>
                </a:lnTo>
                <a:lnTo>
                  <a:pt x="3577384" y="2550206"/>
                </a:lnTo>
                <a:lnTo>
                  <a:pt x="3572788" y="2545604"/>
                </a:lnTo>
                <a:close/>
              </a:path>
              <a:path w="5249545" h="2566670">
                <a:moveTo>
                  <a:pt x="3531704" y="2545604"/>
                </a:moveTo>
                <a:lnTo>
                  <a:pt x="3520344" y="2545604"/>
                </a:lnTo>
                <a:lnTo>
                  <a:pt x="3515748" y="2550206"/>
                </a:lnTo>
                <a:lnTo>
                  <a:pt x="3515748" y="2561558"/>
                </a:lnTo>
                <a:lnTo>
                  <a:pt x="3520344" y="2566160"/>
                </a:lnTo>
                <a:lnTo>
                  <a:pt x="3531704" y="2566160"/>
                </a:lnTo>
                <a:lnTo>
                  <a:pt x="3536301" y="2561558"/>
                </a:lnTo>
                <a:lnTo>
                  <a:pt x="3536301" y="2550206"/>
                </a:lnTo>
                <a:lnTo>
                  <a:pt x="3531704" y="2545604"/>
                </a:lnTo>
                <a:close/>
              </a:path>
              <a:path w="5249545" h="2566670">
                <a:moveTo>
                  <a:pt x="3490620" y="2545604"/>
                </a:moveTo>
                <a:lnTo>
                  <a:pt x="3479260" y="2545604"/>
                </a:lnTo>
                <a:lnTo>
                  <a:pt x="3474664" y="2550206"/>
                </a:lnTo>
                <a:lnTo>
                  <a:pt x="3474664" y="2561558"/>
                </a:lnTo>
                <a:lnTo>
                  <a:pt x="3479260" y="2566160"/>
                </a:lnTo>
                <a:lnTo>
                  <a:pt x="3490620" y="2566160"/>
                </a:lnTo>
                <a:lnTo>
                  <a:pt x="3495216" y="2561558"/>
                </a:lnTo>
                <a:lnTo>
                  <a:pt x="3495216" y="2550206"/>
                </a:lnTo>
                <a:lnTo>
                  <a:pt x="3490620" y="2545604"/>
                </a:lnTo>
                <a:close/>
              </a:path>
              <a:path w="5249545" h="2566670">
                <a:moveTo>
                  <a:pt x="3000352" y="2545604"/>
                </a:moveTo>
                <a:lnTo>
                  <a:pt x="2988991" y="2545604"/>
                </a:lnTo>
                <a:lnTo>
                  <a:pt x="2984395" y="2550206"/>
                </a:lnTo>
                <a:lnTo>
                  <a:pt x="2984395" y="2561558"/>
                </a:lnTo>
                <a:lnTo>
                  <a:pt x="2988991" y="2566160"/>
                </a:lnTo>
                <a:lnTo>
                  <a:pt x="3000352" y="2566160"/>
                </a:lnTo>
                <a:lnTo>
                  <a:pt x="3004948" y="2561558"/>
                </a:lnTo>
                <a:lnTo>
                  <a:pt x="3004948" y="2550206"/>
                </a:lnTo>
                <a:lnTo>
                  <a:pt x="3000352" y="2545604"/>
                </a:lnTo>
                <a:close/>
              </a:path>
              <a:path w="5249545" h="2566670">
                <a:moveTo>
                  <a:pt x="2959268" y="2545604"/>
                </a:moveTo>
                <a:lnTo>
                  <a:pt x="2947908" y="2545604"/>
                </a:lnTo>
                <a:lnTo>
                  <a:pt x="2943312" y="2550206"/>
                </a:lnTo>
                <a:lnTo>
                  <a:pt x="2943312" y="2561558"/>
                </a:lnTo>
                <a:lnTo>
                  <a:pt x="2947908" y="2566160"/>
                </a:lnTo>
                <a:lnTo>
                  <a:pt x="2959268" y="2566160"/>
                </a:lnTo>
                <a:lnTo>
                  <a:pt x="2963865" y="2561558"/>
                </a:lnTo>
                <a:lnTo>
                  <a:pt x="2963865" y="2550206"/>
                </a:lnTo>
                <a:lnTo>
                  <a:pt x="2959268" y="2545604"/>
                </a:lnTo>
                <a:close/>
              </a:path>
              <a:path w="5249545" h="2566670">
                <a:moveTo>
                  <a:pt x="2918184" y="2545604"/>
                </a:moveTo>
                <a:lnTo>
                  <a:pt x="2906824" y="2545604"/>
                </a:lnTo>
                <a:lnTo>
                  <a:pt x="2902228" y="2550206"/>
                </a:lnTo>
                <a:lnTo>
                  <a:pt x="2902228" y="2561558"/>
                </a:lnTo>
                <a:lnTo>
                  <a:pt x="2906824" y="2566160"/>
                </a:lnTo>
                <a:lnTo>
                  <a:pt x="2918184" y="2566160"/>
                </a:lnTo>
                <a:lnTo>
                  <a:pt x="2922780" y="2561558"/>
                </a:lnTo>
                <a:lnTo>
                  <a:pt x="2922780" y="2550206"/>
                </a:lnTo>
                <a:lnTo>
                  <a:pt x="2918184" y="2545604"/>
                </a:lnTo>
                <a:close/>
              </a:path>
              <a:path w="5249545" h="2566670">
                <a:moveTo>
                  <a:pt x="2877101" y="2545604"/>
                </a:moveTo>
                <a:lnTo>
                  <a:pt x="2865741" y="2545604"/>
                </a:lnTo>
                <a:lnTo>
                  <a:pt x="2861144" y="2550206"/>
                </a:lnTo>
                <a:lnTo>
                  <a:pt x="2861144" y="2561558"/>
                </a:lnTo>
                <a:lnTo>
                  <a:pt x="2865741" y="2566160"/>
                </a:lnTo>
                <a:lnTo>
                  <a:pt x="2877101" y="2566160"/>
                </a:lnTo>
                <a:lnTo>
                  <a:pt x="2881697" y="2561558"/>
                </a:lnTo>
                <a:lnTo>
                  <a:pt x="2881697" y="2550206"/>
                </a:lnTo>
                <a:lnTo>
                  <a:pt x="2877101" y="2545604"/>
                </a:lnTo>
                <a:close/>
              </a:path>
              <a:path w="5249545" h="2566670">
                <a:moveTo>
                  <a:pt x="2704148" y="2544676"/>
                </a:moveTo>
                <a:lnTo>
                  <a:pt x="2699002" y="2548652"/>
                </a:lnTo>
                <a:lnTo>
                  <a:pt x="2697554" y="2559912"/>
                </a:lnTo>
                <a:lnTo>
                  <a:pt x="2701527" y="2565063"/>
                </a:lnTo>
                <a:lnTo>
                  <a:pt x="2710046" y="2566160"/>
                </a:lnTo>
                <a:lnTo>
                  <a:pt x="2713252" y="2566160"/>
                </a:lnTo>
                <a:lnTo>
                  <a:pt x="2717939" y="2562538"/>
                </a:lnTo>
                <a:lnTo>
                  <a:pt x="2719387" y="2551278"/>
                </a:lnTo>
                <a:lnTo>
                  <a:pt x="2715416" y="2546127"/>
                </a:lnTo>
                <a:lnTo>
                  <a:pt x="2704148" y="2544676"/>
                </a:lnTo>
                <a:close/>
              </a:path>
              <a:path w="5249545" h="2566670">
                <a:moveTo>
                  <a:pt x="3651806" y="2540976"/>
                </a:moveTo>
                <a:lnTo>
                  <a:pt x="3640799" y="2543788"/>
                </a:lnTo>
                <a:lnTo>
                  <a:pt x="3637483" y="2549384"/>
                </a:lnTo>
                <a:lnTo>
                  <a:pt x="3640284" y="2560384"/>
                </a:lnTo>
                <a:lnTo>
                  <a:pt x="3645875" y="2563705"/>
                </a:lnTo>
                <a:lnTo>
                  <a:pt x="3656882" y="2560894"/>
                </a:lnTo>
                <a:lnTo>
                  <a:pt x="3660199" y="2555298"/>
                </a:lnTo>
                <a:lnTo>
                  <a:pt x="3657396" y="2544298"/>
                </a:lnTo>
                <a:lnTo>
                  <a:pt x="3651806" y="2540976"/>
                </a:lnTo>
                <a:close/>
              </a:path>
              <a:path w="5249545" h="2566670">
                <a:moveTo>
                  <a:pt x="2826279" y="2540689"/>
                </a:moveTo>
                <a:lnTo>
                  <a:pt x="2821134" y="2544665"/>
                </a:lnTo>
                <a:lnTo>
                  <a:pt x="2819687" y="2555925"/>
                </a:lnTo>
                <a:lnTo>
                  <a:pt x="2823658" y="2561076"/>
                </a:lnTo>
                <a:lnTo>
                  <a:pt x="2834925" y="2562528"/>
                </a:lnTo>
                <a:lnTo>
                  <a:pt x="2840070" y="2558552"/>
                </a:lnTo>
                <a:lnTo>
                  <a:pt x="2841518" y="2547292"/>
                </a:lnTo>
                <a:lnTo>
                  <a:pt x="2837547" y="2542141"/>
                </a:lnTo>
                <a:lnTo>
                  <a:pt x="2826279" y="2540689"/>
                </a:lnTo>
                <a:close/>
              </a:path>
              <a:path w="5249545" h="2566670">
                <a:moveTo>
                  <a:pt x="3284843" y="2540467"/>
                </a:moveTo>
                <a:lnTo>
                  <a:pt x="3273576" y="2541918"/>
                </a:lnTo>
                <a:lnTo>
                  <a:pt x="3269604" y="2547070"/>
                </a:lnTo>
                <a:lnTo>
                  <a:pt x="3271052" y="2558329"/>
                </a:lnTo>
                <a:lnTo>
                  <a:pt x="3276197" y="2562306"/>
                </a:lnTo>
                <a:lnTo>
                  <a:pt x="3287463" y="2560853"/>
                </a:lnTo>
                <a:lnTo>
                  <a:pt x="3291436" y="2555702"/>
                </a:lnTo>
                <a:lnTo>
                  <a:pt x="3289988" y="2544443"/>
                </a:lnTo>
                <a:lnTo>
                  <a:pt x="3284843" y="2540467"/>
                </a:lnTo>
                <a:close/>
              </a:path>
              <a:path w="5249545" h="2566670">
                <a:moveTo>
                  <a:pt x="3439833" y="2540382"/>
                </a:moveTo>
                <a:lnTo>
                  <a:pt x="3434681" y="2544352"/>
                </a:lnTo>
                <a:lnTo>
                  <a:pt x="3433220" y="2555609"/>
                </a:lnTo>
                <a:lnTo>
                  <a:pt x="3437186" y="2560765"/>
                </a:lnTo>
                <a:lnTo>
                  <a:pt x="3448451" y="2562231"/>
                </a:lnTo>
                <a:lnTo>
                  <a:pt x="3453601" y="2558262"/>
                </a:lnTo>
                <a:lnTo>
                  <a:pt x="3455062" y="2547004"/>
                </a:lnTo>
                <a:lnTo>
                  <a:pt x="3451096" y="2541847"/>
                </a:lnTo>
                <a:lnTo>
                  <a:pt x="3439833" y="2540382"/>
                </a:lnTo>
                <a:close/>
              </a:path>
              <a:path w="5249545" h="2566670">
                <a:moveTo>
                  <a:pt x="2663383" y="2539574"/>
                </a:moveTo>
                <a:lnTo>
                  <a:pt x="2658235" y="2543550"/>
                </a:lnTo>
                <a:lnTo>
                  <a:pt x="2656789" y="2554809"/>
                </a:lnTo>
                <a:lnTo>
                  <a:pt x="2660760" y="2559961"/>
                </a:lnTo>
                <a:lnTo>
                  <a:pt x="2672027" y="2561413"/>
                </a:lnTo>
                <a:lnTo>
                  <a:pt x="2677173" y="2557437"/>
                </a:lnTo>
                <a:lnTo>
                  <a:pt x="2678620" y="2546177"/>
                </a:lnTo>
                <a:lnTo>
                  <a:pt x="2674649" y="2541026"/>
                </a:lnTo>
                <a:lnTo>
                  <a:pt x="2663383" y="2539574"/>
                </a:lnTo>
                <a:close/>
              </a:path>
              <a:path w="5249545" h="2566670">
                <a:moveTo>
                  <a:pt x="2753365" y="2539432"/>
                </a:moveTo>
                <a:lnTo>
                  <a:pt x="2742111" y="2540994"/>
                </a:lnTo>
                <a:lnTo>
                  <a:pt x="2738191" y="2546183"/>
                </a:lnTo>
                <a:lnTo>
                  <a:pt x="2739748" y="2557428"/>
                </a:lnTo>
                <a:lnTo>
                  <a:pt x="2744931" y="2561355"/>
                </a:lnTo>
                <a:lnTo>
                  <a:pt x="2756183" y="2559792"/>
                </a:lnTo>
                <a:lnTo>
                  <a:pt x="2760104" y="2554603"/>
                </a:lnTo>
                <a:lnTo>
                  <a:pt x="2758549" y="2543359"/>
                </a:lnTo>
                <a:lnTo>
                  <a:pt x="2753365" y="2539432"/>
                </a:lnTo>
                <a:close/>
              </a:path>
              <a:path w="5249545" h="2566670">
                <a:moveTo>
                  <a:pt x="1821458" y="2538994"/>
                </a:moveTo>
                <a:lnTo>
                  <a:pt x="1818646" y="2539034"/>
                </a:lnTo>
                <a:lnTo>
                  <a:pt x="1813764" y="2540982"/>
                </a:lnTo>
                <a:lnTo>
                  <a:pt x="1811695" y="2542887"/>
                </a:lnTo>
                <a:lnTo>
                  <a:pt x="1808335" y="2550709"/>
                </a:lnTo>
                <a:lnTo>
                  <a:pt x="1810741" y="2556755"/>
                </a:lnTo>
                <a:lnTo>
                  <a:pt x="1821176" y="2561248"/>
                </a:lnTo>
                <a:lnTo>
                  <a:pt x="1827215" y="2558839"/>
                </a:lnTo>
                <a:lnTo>
                  <a:pt x="1831695" y="2548411"/>
                </a:lnTo>
                <a:lnTo>
                  <a:pt x="1829288" y="2542366"/>
                </a:lnTo>
                <a:lnTo>
                  <a:pt x="1821458" y="2538994"/>
                </a:lnTo>
                <a:close/>
              </a:path>
              <a:path w="5249545" h="2566670">
                <a:moveTo>
                  <a:pt x="2785512" y="2535588"/>
                </a:moveTo>
                <a:lnTo>
                  <a:pt x="2780367" y="2539564"/>
                </a:lnTo>
                <a:lnTo>
                  <a:pt x="2778920" y="2550822"/>
                </a:lnTo>
                <a:lnTo>
                  <a:pt x="2782892" y="2555975"/>
                </a:lnTo>
                <a:lnTo>
                  <a:pt x="2794158" y="2557426"/>
                </a:lnTo>
                <a:lnTo>
                  <a:pt x="2799304" y="2553450"/>
                </a:lnTo>
                <a:lnTo>
                  <a:pt x="2800751" y="2542190"/>
                </a:lnTo>
                <a:lnTo>
                  <a:pt x="2796780" y="2537039"/>
                </a:lnTo>
                <a:lnTo>
                  <a:pt x="2785512" y="2535588"/>
                </a:lnTo>
                <a:close/>
              </a:path>
              <a:path w="5249545" h="2566670">
                <a:moveTo>
                  <a:pt x="3325609" y="2535365"/>
                </a:moveTo>
                <a:lnTo>
                  <a:pt x="3314343" y="2536817"/>
                </a:lnTo>
                <a:lnTo>
                  <a:pt x="3310371" y="2541968"/>
                </a:lnTo>
                <a:lnTo>
                  <a:pt x="3311818" y="2553228"/>
                </a:lnTo>
                <a:lnTo>
                  <a:pt x="3316964" y="2557203"/>
                </a:lnTo>
                <a:lnTo>
                  <a:pt x="3328230" y="2555751"/>
                </a:lnTo>
                <a:lnTo>
                  <a:pt x="3332203" y="2550600"/>
                </a:lnTo>
                <a:lnTo>
                  <a:pt x="3330755" y="2539340"/>
                </a:lnTo>
                <a:lnTo>
                  <a:pt x="3325609" y="2535365"/>
                </a:lnTo>
                <a:close/>
              </a:path>
              <a:path w="5249545" h="2566670">
                <a:moveTo>
                  <a:pt x="3399066" y="2535280"/>
                </a:moveTo>
                <a:lnTo>
                  <a:pt x="3393916" y="2539250"/>
                </a:lnTo>
                <a:lnTo>
                  <a:pt x="3392453" y="2550507"/>
                </a:lnTo>
                <a:lnTo>
                  <a:pt x="3396419" y="2555664"/>
                </a:lnTo>
                <a:lnTo>
                  <a:pt x="3407684" y="2557129"/>
                </a:lnTo>
                <a:lnTo>
                  <a:pt x="3412834" y="2553161"/>
                </a:lnTo>
                <a:lnTo>
                  <a:pt x="3414295" y="2541902"/>
                </a:lnTo>
                <a:lnTo>
                  <a:pt x="3410330" y="2536746"/>
                </a:lnTo>
                <a:lnTo>
                  <a:pt x="3399066" y="2535280"/>
                </a:lnTo>
                <a:close/>
              </a:path>
              <a:path w="5249545" h="2566670">
                <a:moveTo>
                  <a:pt x="4211024" y="2533860"/>
                </a:moveTo>
                <a:lnTo>
                  <a:pt x="4205340" y="2537021"/>
                </a:lnTo>
                <a:lnTo>
                  <a:pt x="4202225" y="2547937"/>
                </a:lnTo>
                <a:lnTo>
                  <a:pt x="4205384" y="2553625"/>
                </a:lnTo>
                <a:lnTo>
                  <a:pt x="4216304" y="2556750"/>
                </a:lnTo>
                <a:lnTo>
                  <a:pt x="4221987" y="2553589"/>
                </a:lnTo>
                <a:lnTo>
                  <a:pt x="4225103" y="2542673"/>
                </a:lnTo>
                <a:lnTo>
                  <a:pt x="4221946" y="2536985"/>
                </a:lnTo>
                <a:lnTo>
                  <a:pt x="4211024" y="2533860"/>
                </a:lnTo>
                <a:close/>
              </a:path>
              <a:path w="5249545" h="2566670">
                <a:moveTo>
                  <a:pt x="4016051" y="2535327"/>
                </a:moveTo>
                <a:lnTo>
                  <a:pt x="4004691" y="2535327"/>
                </a:lnTo>
                <a:lnTo>
                  <a:pt x="4000094" y="2539928"/>
                </a:lnTo>
                <a:lnTo>
                  <a:pt x="4000094" y="2551281"/>
                </a:lnTo>
                <a:lnTo>
                  <a:pt x="4004691" y="2555882"/>
                </a:lnTo>
                <a:lnTo>
                  <a:pt x="4016051" y="2555882"/>
                </a:lnTo>
                <a:lnTo>
                  <a:pt x="4020647" y="2551281"/>
                </a:lnTo>
                <a:lnTo>
                  <a:pt x="4020647" y="2539928"/>
                </a:lnTo>
                <a:lnTo>
                  <a:pt x="4016051" y="2535327"/>
                </a:lnTo>
                <a:close/>
              </a:path>
              <a:path w="5249545" h="2566670">
                <a:moveTo>
                  <a:pt x="3974966" y="2535327"/>
                </a:moveTo>
                <a:lnTo>
                  <a:pt x="3963606" y="2535327"/>
                </a:lnTo>
                <a:lnTo>
                  <a:pt x="3959010" y="2539928"/>
                </a:lnTo>
                <a:lnTo>
                  <a:pt x="3959010" y="2551281"/>
                </a:lnTo>
                <a:lnTo>
                  <a:pt x="3963606" y="2555882"/>
                </a:lnTo>
                <a:lnTo>
                  <a:pt x="3974966" y="2555882"/>
                </a:lnTo>
                <a:lnTo>
                  <a:pt x="3979562" y="2551281"/>
                </a:lnTo>
                <a:lnTo>
                  <a:pt x="3979562" y="2539928"/>
                </a:lnTo>
                <a:lnTo>
                  <a:pt x="3974966" y="2535327"/>
                </a:lnTo>
                <a:close/>
              </a:path>
              <a:path w="5249545" h="2566670">
                <a:moveTo>
                  <a:pt x="3368008" y="2535327"/>
                </a:moveTo>
                <a:lnTo>
                  <a:pt x="3356648" y="2535327"/>
                </a:lnTo>
                <a:lnTo>
                  <a:pt x="3352051" y="2539928"/>
                </a:lnTo>
                <a:lnTo>
                  <a:pt x="3352051" y="2551281"/>
                </a:lnTo>
                <a:lnTo>
                  <a:pt x="3356648" y="2555882"/>
                </a:lnTo>
                <a:lnTo>
                  <a:pt x="3368008" y="2555882"/>
                </a:lnTo>
                <a:lnTo>
                  <a:pt x="3372604" y="2551281"/>
                </a:lnTo>
                <a:lnTo>
                  <a:pt x="3372604" y="2539928"/>
                </a:lnTo>
                <a:lnTo>
                  <a:pt x="3368008" y="2535327"/>
                </a:lnTo>
                <a:close/>
              </a:path>
              <a:path w="5249545" h="2566670">
                <a:moveTo>
                  <a:pt x="2624349" y="2533688"/>
                </a:moveTo>
                <a:lnTo>
                  <a:pt x="2618667" y="2536849"/>
                </a:lnTo>
                <a:lnTo>
                  <a:pt x="2615553" y="2547764"/>
                </a:lnTo>
                <a:lnTo>
                  <a:pt x="2618709" y="2553453"/>
                </a:lnTo>
                <a:lnTo>
                  <a:pt x="2629632" y="2556577"/>
                </a:lnTo>
                <a:lnTo>
                  <a:pt x="2635314" y="2553417"/>
                </a:lnTo>
                <a:lnTo>
                  <a:pt x="2638428" y="2542501"/>
                </a:lnTo>
                <a:lnTo>
                  <a:pt x="2635272" y="2536813"/>
                </a:lnTo>
                <a:lnTo>
                  <a:pt x="2624349" y="2533688"/>
                </a:lnTo>
                <a:close/>
              </a:path>
              <a:path w="5249545" h="2566670">
                <a:moveTo>
                  <a:pt x="1981429" y="2533580"/>
                </a:moveTo>
                <a:lnTo>
                  <a:pt x="1970507" y="2536704"/>
                </a:lnTo>
                <a:lnTo>
                  <a:pt x="1967350" y="2542392"/>
                </a:lnTo>
                <a:lnTo>
                  <a:pt x="1970465" y="2553308"/>
                </a:lnTo>
                <a:lnTo>
                  <a:pt x="1976147" y="2556469"/>
                </a:lnTo>
                <a:lnTo>
                  <a:pt x="1987069" y="2553345"/>
                </a:lnTo>
                <a:lnTo>
                  <a:pt x="1990227" y="2547656"/>
                </a:lnTo>
                <a:lnTo>
                  <a:pt x="1987113" y="2536741"/>
                </a:lnTo>
                <a:lnTo>
                  <a:pt x="1981429" y="2533580"/>
                </a:lnTo>
                <a:close/>
              </a:path>
              <a:path w="5249545" h="2566670">
                <a:moveTo>
                  <a:pt x="3924146" y="2532590"/>
                </a:moveTo>
                <a:lnTo>
                  <a:pt x="3918957" y="2536508"/>
                </a:lnTo>
                <a:lnTo>
                  <a:pt x="3917384" y="2547752"/>
                </a:lnTo>
                <a:lnTo>
                  <a:pt x="3921300" y="2552946"/>
                </a:lnTo>
                <a:lnTo>
                  <a:pt x="3932551" y="2554523"/>
                </a:lnTo>
                <a:lnTo>
                  <a:pt x="3937739" y="2550604"/>
                </a:lnTo>
                <a:lnTo>
                  <a:pt x="3939311" y="2539362"/>
                </a:lnTo>
                <a:lnTo>
                  <a:pt x="3935395" y="2534166"/>
                </a:lnTo>
                <a:lnTo>
                  <a:pt x="3924146" y="2532590"/>
                </a:lnTo>
                <a:close/>
              </a:path>
              <a:path w="5249545" h="2566670">
                <a:moveTo>
                  <a:pt x="3691665" y="2531000"/>
                </a:moveTo>
                <a:lnTo>
                  <a:pt x="3680656" y="2533812"/>
                </a:lnTo>
                <a:lnTo>
                  <a:pt x="3677339" y="2539408"/>
                </a:lnTo>
                <a:lnTo>
                  <a:pt x="3680142" y="2550408"/>
                </a:lnTo>
                <a:lnTo>
                  <a:pt x="3685731" y="2553729"/>
                </a:lnTo>
                <a:lnTo>
                  <a:pt x="3696738" y="2550919"/>
                </a:lnTo>
                <a:lnTo>
                  <a:pt x="3700057" y="2545322"/>
                </a:lnTo>
                <a:lnTo>
                  <a:pt x="3697253" y="2534323"/>
                </a:lnTo>
                <a:lnTo>
                  <a:pt x="3691665" y="2531000"/>
                </a:lnTo>
                <a:close/>
              </a:path>
              <a:path w="5249545" h="2566670">
                <a:moveTo>
                  <a:pt x="4055388" y="2530863"/>
                </a:moveTo>
                <a:lnTo>
                  <a:pt x="4044138" y="2532440"/>
                </a:lnTo>
                <a:lnTo>
                  <a:pt x="4040224" y="2537635"/>
                </a:lnTo>
                <a:lnTo>
                  <a:pt x="4041795" y="2548878"/>
                </a:lnTo>
                <a:lnTo>
                  <a:pt x="4046984" y="2552797"/>
                </a:lnTo>
                <a:lnTo>
                  <a:pt x="4058235" y="2551220"/>
                </a:lnTo>
                <a:lnTo>
                  <a:pt x="4062149" y="2546024"/>
                </a:lnTo>
                <a:lnTo>
                  <a:pt x="4060577" y="2534782"/>
                </a:lnTo>
                <a:lnTo>
                  <a:pt x="4055388" y="2530863"/>
                </a:lnTo>
                <a:close/>
              </a:path>
              <a:path w="5249545" h="2566670">
                <a:moveTo>
                  <a:pt x="3883475" y="2526774"/>
                </a:moveTo>
                <a:lnTo>
                  <a:pt x="3878286" y="2530692"/>
                </a:lnTo>
                <a:lnTo>
                  <a:pt x="3876714" y="2541935"/>
                </a:lnTo>
                <a:lnTo>
                  <a:pt x="3880628" y="2547129"/>
                </a:lnTo>
                <a:lnTo>
                  <a:pt x="3891879" y="2548707"/>
                </a:lnTo>
                <a:lnTo>
                  <a:pt x="3897068" y="2544787"/>
                </a:lnTo>
                <a:lnTo>
                  <a:pt x="3898640" y="2533545"/>
                </a:lnTo>
                <a:lnTo>
                  <a:pt x="3894725" y="2528350"/>
                </a:lnTo>
                <a:lnTo>
                  <a:pt x="3883475" y="2526774"/>
                </a:lnTo>
                <a:close/>
              </a:path>
              <a:path w="5249545" h="2566670">
                <a:moveTo>
                  <a:pt x="4096059" y="2525047"/>
                </a:moveTo>
                <a:lnTo>
                  <a:pt x="4084808" y="2526624"/>
                </a:lnTo>
                <a:lnTo>
                  <a:pt x="4080894" y="2531818"/>
                </a:lnTo>
                <a:lnTo>
                  <a:pt x="4082467" y="2543061"/>
                </a:lnTo>
                <a:lnTo>
                  <a:pt x="4087656" y="2546979"/>
                </a:lnTo>
                <a:lnTo>
                  <a:pt x="4098905" y="2545403"/>
                </a:lnTo>
                <a:lnTo>
                  <a:pt x="4102820" y="2540208"/>
                </a:lnTo>
                <a:lnTo>
                  <a:pt x="4101247" y="2528966"/>
                </a:lnTo>
                <a:lnTo>
                  <a:pt x="4096059" y="2525047"/>
                </a:lnTo>
                <a:close/>
              </a:path>
              <a:path w="5249545" h="2566670">
                <a:moveTo>
                  <a:pt x="4179656" y="2525049"/>
                </a:moveTo>
                <a:lnTo>
                  <a:pt x="4168297" y="2525049"/>
                </a:lnTo>
                <a:lnTo>
                  <a:pt x="4163701" y="2529650"/>
                </a:lnTo>
                <a:lnTo>
                  <a:pt x="4163701" y="2541003"/>
                </a:lnTo>
                <a:lnTo>
                  <a:pt x="4168297" y="2545604"/>
                </a:lnTo>
                <a:lnTo>
                  <a:pt x="4179656" y="2545604"/>
                </a:lnTo>
                <a:lnTo>
                  <a:pt x="4184253" y="2541003"/>
                </a:lnTo>
                <a:lnTo>
                  <a:pt x="4184253" y="2529650"/>
                </a:lnTo>
                <a:lnTo>
                  <a:pt x="4179656" y="2525049"/>
                </a:lnTo>
                <a:close/>
              </a:path>
              <a:path w="5249545" h="2566670">
                <a:moveTo>
                  <a:pt x="4138571" y="2525049"/>
                </a:moveTo>
                <a:lnTo>
                  <a:pt x="4127212" y="2525049"/>
                </a:lnTo>
                <a:lnTo>
                  <a:pt x="4122616" y="2529650"/>
                </a:lnTo>
                <a:lnTo>
                  <a:pt x="4122616" y="2541003"/>
                </a:lnTo>
                <a:lnTo>
                  <a:pt x="4127212" y="2545604"/>
                </a:lnTo>
                <a:lnTo>
                  <a:pt x="4138571" y="2545604"/>
                </a:lnTo>
                <a:lnTo>
                  <a:pt x="4143169" y="2541003"/>
                </a:lnTo>
                <a:lnTo>
                  <a:pt x="4143169" y="2529650"/>
                </a:lnTo>
                <a:lnTo>
                  <a:pt x="4138571" y="2525049"/>
                </a:lnTo>
                <a:close/>
              </a:path>
              <a:path w="5249545" h="2566670">
                <a:moveTo>
                  <a:pt x="2389706" y="2525049"/>
                </a:moveTo>
                <a:lnTo>
                  <a:pt x="2378348" y="2525049"/>
                </a:lnTo>
                <a:lnTo>
                  <a:pt x="2373750" y="2529650"/>
                </a:lnTo>
                <a:lnTo>
                  <a:pt x="2373750" y="2541003"/>
                </a:lnTo>
                <a:lnTo>
                  <a:pt x="2378348" y="2545604"/>
                </a:lnTo>
                <a:lnTo>
                  <a:pt x="2389706" y="2545604"/>
                </a:lnTo>
                <a:lnTo>
                  <a:pt x="2394304" y="2541003"/>
                </a:lnTo>
                <a:lnTo>
                  <a:pt x="2394304" y="2529650"/>
                </a:lnTo>
                <a:lnTo>
                  <a:pt x="2389706" y="2525049"/>
                </a:lnTo>
                <a:close/>
              </a:path>
              <a:path w="5249545" h="2566670">
                <a:moveTo>
                  <a:pt x="2348622" y="2525049"/>
                </a:moveTo>
                <a:lnTo>
                  <a:pt x="2337263" y="2525049"/>
                </a:lnTo>
                <a:lnTo>
                  <a:pt x="2332666" y="2529650"/>
                </a:lnTo>
                <a:lnTo>
                  <a:pt x="2332666" y="2541003"/>
                </a:lnTo>
                <a:lnTo>
                  <a:pt x="2337263" y="2545604"/>
                </a:lnTo>
                <a:lnTo>
                  <a:pt x="2348622" y="2545604"/>
                </a:lnTo>
                <a:lnTo>
                  <a:pt x="2353218" y="2541003"/>
                </a:lnTo>
                <a:lnTo>
                  <a:pt x="2353218" y="2529650"/>
                </a:lnTo>
                <a:lnTo>
                  <a:pt x="2348622" y="2525049"/>
                </a:lnTo>
                <a:close/>
              </a:path>
              <a:path w="5249545" h="2566670">
                <a:moveTo>
                  <a:pt x="1777565" y="2523788"/>
                </a:moveTo>
                <a:lnTo>
                  <a:pt x="1772419" y="2527764"/>
                </a:lnTo>
                <a:lnTo>
                  <a:pt x="1770973" y="2539023"/>
                </a:lnTo>
                <a:lnTo>
                  <a:pt x="1774944" y="2544174"/>
                </a:lnTo>
                <a:lnTo>
                  <a:pt x="1786211" y="2545627"/>
                </a:lnTo>
                <a:lnTo>
                  <a:pt x="1791356" y="2541651"/>
                </a:lnTo>
                <a:lnTo>
                  <a:pt x="1792804" y="2530391"/>
                </a:lnTo>
                <a:lnTo>
                  <a:pt x="1788831" y="2525240"/>
                </a:lnTo>
                <a:lnTo>
                  <a:pt x="1777565" y="2523788"/>
                </a:lnTo>
                <a:close/>
              </a:path>
              <a:path w="5249545" h="2566670">
                <a:moveTo>
                  <a:pt x="2022795" y="2523684"/>
                </a:moveTo>
                <a:lnTo>
                  <a:pt x="2011527" y="2525135"/>
                </a:lnTo>
                <a:lnTo>
                  <a:pt x="2007556" y="2530288"/>
                </a:lnTo>
                <a:lnTo>
                  <a:pt x="2009002" y="2541546"/>
                </a:lnTo>
                <a:lnTo>
                  <a:pt x="2014148" y="2545523"/>
                </a:lnTo>
                <a:lnTo>
                  <a:pt x="2025415" y="2544071"/>
                </a:lnTo>
                <a:lnTo>
                  <a:pt x="2029387" y="2538920"/>
                </a:lnTo>
                <a:lnTo>
                  <a:pt x="2027939" y="2527660"/>
                </a:lnTo>
                <a:lnTo>
                  <a:pt x="2022795" y="2523684"/>
                </a:lnTo>
                <a:close/>
              </a:path>
              <a:path w="5249545" h="2566670">
                <a:moveTo>
                  <a:pt x="2584846" y="2522388"/>
                </a:moveTo>
                <a:lnTo>
                  <a:pt x="2579164" y="2525549"/>
                </a:lnTo>
                <a:lnTo>
                  <a:pt x="2576050" y="2536465"/>
                </a:lnTo>
                <a:lnTo>
                  <a:pt x="2579206" y="2542153"/>
                </a:lnTo>
                <a:lnTo>
                  <a:pt x="2590129" y="2545278"/>
                </a:lnTo>
                <a:lnTo>
                  <a:pt x="2595811" y="2542117"/>
                </a:lnTo>
                <a:lnTo>
                  <a:pt x="2598926" y="2531202"/>
                </a:lnTo>
                <a:lnTo>
                  <a:pt x="2595769" y="2525513"/>
                </a:lnTo>
                <a:lnTo>
                  <a:pt x="2584846" y="2522388"/>
                </a:lnTo>
                <a:close/>
              </a:path>
              <a:path w="5249545" h="2566670">
                <a:moveTo>
                  <a:pt x="3731092" y="2520556"/>
                </a:moveTo>
                <a:lnTo>
                  <a:pt x="3720170" y="2523680"/>
                </a:lnTo>
                <a:lnTo>
                  <a:pt x="3717013" y="2529368"/>
                </a:lnTo>
                <a:lnTo>
                  <a:pt x="3720128" y="2540284"/>
                </a:lnTo>
                <a:lnTo>
                  <a:pt x="3725810" y="2543444"/>
                </a:lnTo>
                <a:lnTo>
                  <a:pt x="3736732" y="2540320"/>
                </a:lnTo>
                <a:lnTo>
                  <a:pt x="3739889" y="2534631"/>
                </a:lnTo>
                <a:lnTo>
                  <a:pt x="3736774" y="2523716"/>
                </a:lnTo>
                <a:lnTo>
                  <a:pt x="3731092" y="2520556"/>
                </a:lnTo>
                <a:close/>
              </a:path>
              <a:path w="5249545" h="2566670">
                <a:moveTo>
                  <a:pt x="2429102" y="2521206"/>
                </a:moveTo>
                <a:lnTo>
                  <a:pt x="2417851" y="2522768"/>
                </a:lnTo>
                <a:lnTo>
                  <a:pt x="2413928" y="2527957"/>
                </a:lnTo>
                <a:lnTo>
                  <a:pt x="2415486" y="2539202"/>
                </a:lnTo>
                <a:lnTo>
                  <a:pt x="2420670" y="2543128"/>
                </a:lnTo>
                <a:lnTo>
                  <a:pt x="2431923" y="2541567"/>
                </a:lnTo>
                <a:lnTo>
                  <a:pt x="2435844" y="2536376"/>
                </a:lnTo>
                <a:lnTo>
                  <a:pt x="2434287" y="2525132"/>
                </a:lnTo>
                <a:lnTo>
                  <a:pt x="2429102" y="2521206"/>
                </a:lnTo>
                <a:close/>
              </a:path>
              <a:path w="5249545" h="2566670">
                <a:moveTo>
                  <a:pt x="2299942" y="2518710"/>
                </a:moveTo>
                <a:lnTo>
                  <a:pt x="2294260" y="2521870"/>
                </a:lnTo>
                <a:lnTo>
                  <a:pt x="2291144" y="2532786"/>
                </a:lnTo>
                <a:lnTo>
                  <a:pt x="2294300" y="2538474"/>
                </a:lnTo>
                <a:lnTo>
                  <a:pt x="2305223" y="2541598"/>
                </a:lnTo>
                <a:lnTo>
                  <a:pt x="2310905" y="2538439"/>
                </a:lnTo>
                <a:lnTo>
                  <a:pt x="2314021" y="2527523"/>
                </a:lnTo>
                <a:lnTo>
                  <a:pt x="2310864" y="2521835"/>
                </a:lnTo>
                <a:lnTo>
                  <a:pt x="2299942" y="2518710"/>
                </a:lnTo>
                <a:close/>
              </a:path>
              <a:path w="5249545" h="2566670">
                <a:moveTo>
                  <a:pt x="3844517" y="2518125"/>
                </a:moveTo>
                <a:lnTo>
                  <a:pt x="3838926" y="2521446"/>
                </a:lnTo>
                <a:lnTo>
                  <a:pt x="3836125" y="2532447"/>
                </a:lnTo>
                <a:lnTo>
                  <a:pt x="3839441" y="2538042"/>
                </a:lnTo>
                <a:lnTo>
                  <a:pt x="3850448" y="2540854"/>
                </a:lnTo>
                <a:lnTo>
                  <a:pt x="3856038" y="2537532"/>
                </a:lnTo>
                <a:lnTo>
                  <a:pt x="3858841" y="2526532"/>
                </a:lnTo>
                <a:lnTo>
                  <a:pt x="3855524" y="2520937"/>
                </a:lnTo>
                <a:lnTo>
                  <a:pt x="3844517" y="2518125"/>
                </a:lnTo>
                <a:close/>
              </a:path>
              <a:path w="5249545" h="2566670">
                <a:moveTo>
                  <a:pt x="1736798" y="2518686"/>
                </a:moveTo>
                <a:lnTo>
                  <a:pt x="1731653" y="2522663"/>
                </a:lnTo>
                <a:lnTo>
                  <a:pt x="1730206" y="2533921"/>
                </a:lnTo>
                <a:lnTo>
                  <a:pt x="1734177" y="2539072"/>
                </a:lnTo>
                <a:lnTo>
                  <a:pt x="1745444" y="2540525"/>
                </a:lnTo>
                <a:lnTo>
                  <a:pt x="1750589" y="2536549"/>
                </a:lnTo>
                <a:lnTo>
                  <a:pt x="1752037" y="2525289"/>
                </a:lnTo>
                <a:lnTo>
                  <a:pt x="1748064" y="2520138"/>
                </a:lnTo>
                <a:lnTo>
                  <a:pt x="1736798" y="2518686"/>
                </a:lnTo>
                <a:close/>
              </a:path>
              <a:path w="5249545" h="2566670">
                <a:moveTo>
                  <a:pt x="2063560" y="2518582"/>
                </a:moveTo>
                <a:lnTo>
                  <a:pt x="2052294" y="2520034"/>
                </a:lnTo>
                <a:lnTo>
                  <a:pt x="2048322" y="2525185"/>
                </a:lnTo>
                <a:lnTo>
                  <a:pt x="2049769" y="2536445"/>
                </a:lnTo>
                <a:lnTo>
                  <a:pt x="2054915" y="2540421"/>
                </a:lnTo>
                <a:lnTo>
                  <a:pt x="2066182" y="2538970"/>
                </a:lnTo>
                <a:lnTo>
                  <a:pt x="2070153" y="2533818"/>
                </a:lnTo>
                <a:lnTo>
                  <a:pt x="2068706" y="2522559"/>
                </a:lnTo>
                <a:lnTo>
                  <a:pt x="2063560" y="2518582"/>
                </a:lnTo>
                <a:close/>
              </a:path>
              <a:path w="5249545" h="2566670">
                <a:moveTo>
                  <a:pt x="2469774" y="2515389"/>
                </a:moveTo>
                <a:lnTo>
                  <a:pt x="2458521" y="2516950"/>
                </a:lnTo>
                <a:lnTo>
                  <a:pt x="2454600" y="2522141"/>
                </a:lnTo>
                <a:lnTo>
                  <a:pt x="2456157" y="2533385"/>
                </a:lnTo>
                <a:lnTo>
                  <a:pt x="2461341" y="2537311"/>
                </a:lnTo>
                <a:lnTo>
                  <a:pt x="2472593" y="2535750"/>
                </a:lnTo>
                <a:lnTo>
                  <a:pt x="2476513" y="2530560"/>
                </a:lnTo>
                <a:lnTo>
                  <a:pt x="2474958" y="2519315"/>
                </a:lnTo>
                <a:lnTo>
                  <a:pt x="2469774" y="2515389"/>
                </a:lnTo>
                <a:close/>
              </a:path>
              <a:path w="5249545" h="2566670">
                <a:moveTo>
                  <a:pt x="2553313" y="2514772"/>
                </a:moveTo>
                <a:lnTo>
                  <a:pt x="2541953" y="2514772"/>
                </a:lnTo>
                <a:lnTo>
                  <a:pt x="2537357" y="2519373"/>
                </a:lnTo>
                <a:lnTo>
                  <a:pt x="2537357" y="2530726"/>
                </a:lnTo>
                <a:lnTo>
                  <a:pt x="2541953" y="2535327"/>
                </a:lnTo>
                <a:lnTo>
                  <a:pt x="2553313" y="2535327"/>
                </a:lnTo>
                <a:lnTo>
                  <a:pt x="2557909" y="2530726"/>
                </a:lnTo>
                <a:lnTo>
                  <a:pt x="2557909" y="2519373"/>
                </a:lnTo>
                <a:lnTo>
                  <a:pt x="2553313" y="2514772"/>
                </a:lnTo>
                <a:close/>
              </a:path>
              <a:path w="5249545" h="2566670">
                <a:moveTo>
                  <a:pt x="2512228" y="2514772"/>
                </a:moveTo>
                <a:lnTo>
                  <a:pt x="2500868" y="2514772"/>
                </a:lnTo>
                <a:lnTo>
                  <a:pt x="2496272" y="2519373"/>
                </a:lnTo>
                <a:lnTo>
                  <a:pt x="2496272" y="2530726"/>
                </a:lnTo>
                <a:lnTo>
                  <a:pt x="2500868" y="2535327"/>
                </a:lnTo>
                <a:lnTo>
                  <a:pt x="2512228" y="2535327"/>
                </a:lnTo>
                <a:lnTo>
                  <a:pt x="2516825" y="2530726"/>
                </a:lnTo>
                <a:lnTo>
                  <a:pt x="2516825" y="2519373"/>
                </a:lnTo>
                <a:lnTo>
                  <a:pt x="2512228" y="2514772"/>
                </a:lnTo>
                <a:close/>
              </a:path>
              <a:path w="5249545" h="2566670">
                <a:moveTo>
                  <a:pt x="1706001" y="2514772"/>
                </a:moveTo>
                <a:lnTo>
                  <a:pt x="1694641" y="2514772"/>
                </a:lnTo>
                <a:lnTo>
                  <a:pt x="1690044" y="2519373"/>
                </a:lnTo>
                <a:lnTo>
                  <a:pt x="1690044" y="2530726"/>
                </a:lnTo>
                <a:lnTo>
                  <a:pt x="1694641" y="2535327"/>
                </a:lnTo>
                <a:lnTo>
                  <a:pt x="1706001" y="2535327"/>
                </a:lnTo>
                <a:lnTo>
                  <a:pt x="1710597" y="2530726"/>
                </a:lnTo>
                <a:lnTo>
                  <a:pt x="1710597" y="2519373"/>
                </a:lnTo>
                <a:lnTo>
                  <a:pt x="1706001" y="2514772"/>
                </a:lnTo>
                <a:close/>
              </a:path>
              <a:path w="5249545" h="2566670">
                <a:moveTo>
                  <a:pt x="1664917" y="2514772"/>
                </a:moveTo>
                <a:lnTo>
                  <a:pt x="1653557" y="2514772"/>
                </a:lnTo>
                <a:lnTo>
                  <a:pt x="1648961" y="2519373"/>
                </a:lnTo>
                <a:lnTo>
                  <a:pt x="1648961" y="2530726"/>
                </a:lnTo>
                <a:lnTo>
                  <a:pt x="1653557" y="2535327"/>
                </a:lnTo>
                <a:lnTo>
                  <a:pt x="1664917" y="2535327"/>
                </a:lnTo>
                <a:lnTo>
                  <a:pt x="1669512" y="2530726"/>
                </a:lnTo>
                <a:lnTo>
                  <a:pt x="1669512" y="2519373"/>
                </a:lnTo>
                <a:lnTo>
                  <a:pt x="1664917" y="2514772"/>
                </a:lnTo>
                <a:close/>
              </a:path>
              <a:path w="5249545" h="2566670">
                <a:moveTo>
                  <a:pt x="1623833" y="2514772"/>
                </a:moveTo>
                <a:lnTo>
                  <a:pt x="1612473" y="2514772"/>
                </a:lnTo>
                <a:lnTo>
                  <a:pt x="1607877" y="2519373"/>
                </a:lnTo>
                <a:lnTo>
                  <a:pt x="1607877" y="2530726"/>
                </a:lnTo>
                <a:lnTo>
                  <a:pt x="1612473" y="2535327"/>
                </a:lnTo>
                <a:lnTo>
                  <a:pt x="1623833" y="2535327"/>
                </a:lnTo>
                <a:lnTo>
                  <a:pt x="1628429" y="2530726"/>
                </a:lnTo>
                <a:lnTo>
                  <a:pt x="1628429" y="2519373"/>
                </a:lnTo>
                <a:lnTo>
                  <a:pt x="1623833" y="2514772"/>
                </a:lnTo>
                <a:close/>
              </a:path>
              <a:path w="5249545" h="2566670">
                <a:moveTo>
                  <a:pt x="1582750" y="2514772"/>
                </a:moveTo>
                <a:lnTo>
                  <a:pt x="1571390" y="2514772"/>
                </a:lnTo>
                <a:lnTo>
                  <a:pt x="1566793" y="2519373"/>
                </a:lnTo>
                <a:lnTo>
                  <a:pt x="1566793" y="2530726"/>
                </a:lnTo>
                <a:lnTo>
                  <a:pt x="1571390" y="2535327"/>
                </a:lnTo>
                <a:lnTo>
                  <a:pt x="1582750" y="2535327"/>
                </a:lnTo>
                <a:lnTo>
                  <a:pt x="1587345" y="2530726"/>
                </a:lnTo>
                <a:lnTo>
                  <a:pt x="1587345" y="2519373"/>
                </a:lnTo>
                <a:lnTo>
                  <a:pt x="1582750" y="2514772"/>
                </a:lnTo>
                <a:close/>
              </a:path>
              <a:path w="5249545" h="2566670">
                <a:moveTo>
                  <a:pt x="2104208" y="2513349"/>
                </a:moveTo>
                <a:lnTo>
                  <a:pt x="2092957" y="2514909"/>
                </a:lnTo>
                <a:lnTo>
                  <a:pt x="2089035" y="2520100"/>
                </a:lnTo>
                <a:lnTo>
                  <a:pt x="2090592" y="2531344"/>
                </a:lnTo>
                <a:lnTo>
                  <a:pt x="2095776" y="2535270"/>
                </a:lnTo>
                <a:lnTo>
                  <a:pt x="2107029" y="2533709"/>
                </a:lnTo>
                <a:lnTo>
                  <a:pt x="2110950" y="2528519"/>
                </a:lnTo>
                <a:lnTo>
                  <a:pt x="2109392" y="2517274"/>
                </a:lnTo>
                <a:lnTo>
                  <a:pt x="2104208" y="2513349"/>
                </a:lnTo>
                <a:close/>
              </a:path>
              <a:path w="5249545" h="2566670">
                <a:moveTo>
                  <a:pt x="1531776" y="2512300"/>
                </a:moveTo>
                <a:lnTo>
                  <a:pt x="1526631" y="2516276"/>
                </a:lnTo>
                <a:lnTo>
                  <a:pt x="1525183" y="2527534"/>
                </a:lnTo>
                <a:lnTo>
                  <a:pt x="1529156" y="2532687"/>
                </a:lnTo>
                <a:lnTo>
                  <a:pt x="1540422" y="2534138"/>
                </a:lnTo>
                <a:lnTo>
                  <a:pt x="1545568" y="2530162"/>
                </a:lnTo>
                <a:lnTo>
                  <a:pt x="1547014" y="2518902"/>
                </a:lnTo>
                <a:lnTo>
                  <a:pt x="1543043" y="2513751"/>
                </a:lnTo>
                <a:lnTo>
                  <a:pt x="1531776" y="2512300"/>
                </a:lnTo>
                <a:close/>
              </a:path>
              <a:path w="5249545" h="2566670">
                <a:moveTo>
                  <a:pt x="3770595" y="2509255"/>
                </a:moveTo>
                <a:lnTo>
                  <a:pt x="3759672" y="2512381"/>
                </a:lnTo>
                <a:lnTo>
                  <a:pt x="3756516" y="2518069"/>
                </a:lnTo>
                <a:lnTo>
                  <a:pt x="3759630" y="2528985"/>
                </a:lnTo>
                <a:lnTo>
                  <a:pt x="3765312" y="2532145"/>
                </a:lnTo>
                <a:lnTo>
                  <a:pt x="3776235" y="2529020"/>
                </a:lnTo>
                <a:lnTo>
                  <a:pt x="3779393" y="2523332"/>
                </a:lnTo>
                <a:lnTo>
                  <a:pt x="3776277" y="2512416"/>
                </a:lnTo>
                <a:lnTo>
                  <a:pt x="3770595" y="2509255"/>
                </a:lnTo>
                <a:close/>
              </a:path>
              <a:path w="5249545" h="2566670">
                <a:moveTo>
                  <a:pt x="3804659" y="2508149"/>
                </a:moveTo>
                <a:lnTo>
                  <a:pt x="3799070" y="2511470"/>
                </a:lnTo>
                <a:lnTo>
                  <a:pt x="3796267" y="2522471"/>
                </a:lnTo>
                <a:lnTo>
                  <a:pt x="3799584" y="2528067"/>
                </a:lnTo>
                <a:lnTo>
                  <a:pt x="3810591" y="2530878"/>
                </a:lnTo>
                <a:lnTo>
                  <a:pt x="3816181" y="2527557"/>
                </a:lnTo>
                <a:lnTo>
                  <a:pt x="3818983" y="2516557"/>
                </a:lnTo>
                <a:lnTo>
                  <a:pt x="3815666" y="2510961"/>
                </a:lnTo>
                <a:lnTo>
                  <a:pt x="3804659" y="2508149"/>
                </a:lnTo>
                <a:close/>
              </a:path>
              <a:path w="5249545" h="2566670">
                <a:moveTo>
                  <a:pt x="2260438" y="2507410"/>
                </a:moveTo>
                <a:lnTo>
                  <a:pt x="2254756" y="2510571"/>
                </a:lnTo>
                <a:lnTo>
                  <a:pt x="2251641" y="2521487"/>
                </a:lnTo>
                <a:lnTo>
                  <a:pt x="2254798" y="2527175"/>
                </a:lnTo>
                <a:lnTo>
                  <a:pt x="2265720" y="2530299"/>
                </a:lnTo>
                <a:lnTo>
                  <a:pt x="2271402" y="2527139"/>
                </a:lnTo>
                <a:lnTo>
                  <a:pt x="2274517" y="2516224"/>
                </a:lnTo>
                <a:lnTo>
                  <a:pt x="2271360" y="2510536"/>
                </a:lnTo>
                <a:lnTo>
                  <a:pt x="2260438" y="2507410"/>
                </a:lnTo>
                <a:close/>
              </a:path>
              <a:path w="5249545" h="2566670">
                <a:moveTo>
                  <a:pt x="2144880" y="2507532"/>
                </a:moveTo>
                <a:lnTo>
                  <a:pt x="2133629" y="2509093"/>
                </a:lnTo>
                <a:lnTo>
                  <a:pt x="2129706" y="2514283"/>
                </a:lnTo>
                <a:lnTo>
                  <a:pt x="2131263" y="2525528"/>
                </a:lnTo>
                <a:lnTo>
                  <a:pt x="2136447" y="2529453"/>
                </a:lnTo>
                <a:lnTo>
                  <a:pt x="2147699" y="2527893"/>
                </a:lnTo>
                <a:lnTo>
                  <a:pt x="2151621" y="2522702"/>
                </a:lnTo>
                <a:lnTo>
                  <a:pt x="2150064" y="2511458"/>
                </a:lnTo>
                <a:lnTo>
                  <a:pt x="2144880" y="2507532"/>
                </a:lnTo>
                <a:close/>
              </a:path>
              <a:path w="5249545" h="2566670">
                <a:moveTo>
                  <a:pt x="1491010" y="2507198"/>
                </a:moveTo>
                <a:lnTo>
                  <a:pt x="1485864" y="2511174"/>
                </a:lnTo>
                <a:lnTo>
                  <a:pt x="1484417" y="2522433"/>
                </a:lnTo>
                <a:lnTo>
                  <a:pt x="1488389" y="2527585"/>
                </a:lnTo>
                <a:lnTo>
                  <a:pt x="1499655" y="2529037"/>
                </a:lnTo>
                <a:lnTo>
                  <a:pt x="1504801" y="2525060"/>
                </a:lnTo>
                <a:lnTo>
                  <a:pt x="1506249" y="2513801"/>
                </a:lnTo>
                <a:lnTo>
                  <a:pt x="1502276" y="2508650"/>
                </a:lnTo>
                <a:lnTo>
                  <a:pt x="1491010" y="2507198"/>
                </a:lnTo>
                <a:close/>
              </a:path>
              <a:path w="5249545" h="2566670">
                <a:moveTo>
                  <a:pt x="2228246" y="2504494"/>
                </a:moveTo>
                <a:lnTo>
                  <a:pt x="2216887" y="2504494"/>
                </a:lnTo>
                <a:lnTo>
                  <a:pt x="2212291" y="2509095"/>
                </a:lnTo>
                <a:lnTo>
                  <a:pt x="2212291" y="2520448"/>
                </a:lnTo>
                <a:lnTo>
                  <a:pt x="2216887" y="2525049"/>
                </a:lnTo>
                <a:lnTo>
                  <a:pt x="2228246" y="2525049"/>
                </a:lnTo>
                <a:lnTo>
                  <a:pt x="2232844" y="2520448"/>
                </a:lnTo>
                <a:lnTo>
                  <a:pt x="2232844" y="2509095"/>
                </a:lnTo>
                <a:lnTo>
                  <a:pt x="2228246" y="2504494"/>
                </a:lnTo>
                <a:close/>
              </a:path>
              <a:path w="5249545" h="2566670">
                <a:moveTo>
                  <a:pt x="2187163" y="2504494"/>
                </a:moveTo>
                <a:lnTo>
                  <a:pt x="2175803" y="2504494"/>
                </a:lnTo>
                <a:lnTo>
                  <a:pt x="2171207" y="2509095"/>
                </a:lnTo>
                <a:lnTo>
                  <a:pt x="2171207" y="2520448"/>
                </a:lnTo>
                <a:lnTo>
                  <a:pt x="2175803" y="2525049"/>
                </a:lnTo>
                <a:lnTo>
                  <a:pt x="2187163" y="2525049"/>
                </a:lnTo>
                <a:lnTo>
                  <a:pt x="2191759" y="2520448"/>
                </a:lnTo>
                <a:lnTo>
                  <a:pt x="2191759" y="2509095"/>
                </a:lnTo>
                <a:lnTo>
                  <a:pt x="2187163" y="2504494"/>
                </a:lnTo>
                <a:close/>
              </a:path>
              <a:path w="5249545" h="2566670">
                <a:moveTo>
                  <a:pt x="1452375" y="2499433"/>
                </a:moveTo>
                <a:lnTo>
                  <a:pt x="1446688" y="2502587"/>
                </a:lnTo>
                <a:lnTo>
                  <a:pt x="1443559" y="2513497"/>
                </a:lnTo>
                <a:lnTo>
                  <a:pt x="1446709" y="2519191"/>
                </a:lnTo>
                <a:lnTo>
                  <a:pt x="1457625" y="2522330"/>
                </a:lnTo>
                <a:lnTo>
                  <a:pt x="1463313" y="2519177"/>
                </a:lnTo>
                <a:lnTo>
                  <a:pt x="1466442" y="2508266"/>
                </a:lnTo>
                <a:lnTo>
                  <a:pt x="1463294" y="2502573"/>
                </a:lnTo>
                <a:lnTo>
                  <a:pt x="1452375" y="2499433"/>
                </a:lnTo>
                <a:close/>
              </a:path>
              <a:path w="5249545" h="2566670">
                <a:moveTo>
                  <a:pt x="1412872" y="2488134"/>
                </a:moveTo>
                <a:lnTo>
                  <a:pt x="1407186" y="2491286"/>
                </a:lnTo>
                <a:lnTo>
                  <a:pt x="1404056" y="2502198"/>
                </a:lnTo>
                <a:lnTo>
                  <a:pt x="1407204" y="2507890"/>
                </a:lnTo>
                <a:lnTo>
                  <a:pt x="1418123" y="2511030"/>
                </a:lnTo>
                <a:lnTo>
                  <a:pt x="1423809" y="2507877"/>
                </a:lnTo>
                <a:lnTo>
                  <a:pt x="1426940" y="2496966"/>
                </a:lnTo>
                <a:lnTo>
                  <a:pt x="1423791" y="2491273"/>
                </a:lnTo>
                <a:lnTo>
                  <a:pt x="1412872" y="2488134"/>
                </a:lnTo>
                <a:close/>
              </a:path>
              <a:path w="5249545" h="2566670">
                <a:moveTo>
                  <a:pt x="1371008" y="2480618"/>
                </a:moveTo>
                <a:lnTo>
                  <a:pt x="1365863" y="2484594"/>
                </a:lnTo>
                <a:lnTo>
                  <a:pt x="1364415" y="2495854"/>
                </a:lnTo>
                <a:lnTo>
                  <a:pt x="1368388" y="2501005"/>
                </a:lnTo>
                <a:lnTo>
                  <a:pt x="1379654" y="2502457"/>
                </a:lnTo>
                <a:lnTo>
                  <a:pt x="1384799" y="2498481"/>
                </a:lnTo>
                <a:lnTo>
                  <a:pt x="1386246" y="2487221"/>
                </a:lnTo>
                <a:lnTo>
                  <a:pt x="1382275" y="2482070"/>
                </a:lnTo>
                <a:lnTo>
                  <a:pt x="1371008" y="2480618"/>
                </a:lnTo>
                <a:close/>
              </a:path>
              <a:path w="5249545" h="2566670">
                <a:moveTo>
                  <a:pt x="1330242" y="2475517"/>
                </a:moveTo>
                <a:lnTo>
                  <a:pt x="1325096" y="2479493"/>
                </a:lnTo>
                <a:lnTo>
                  <a:pt x="1323648" y="2490751"/>
                </a:lnTo>
                <a:lnTo>
                  <a:pt x="1327621" y="2495904"/>
                </a:lnTo>
                <a:lnTo>
                  <a:pt x="1338887" y="2497355"/>
                </a:lnTo>
                <a:lnTo>
                  <a:pt x="1344033" y="2493379"/>
                </a:lnTo>
                <a:lnTo>
                  <a:pt x="1345479" y="2482119"/>
                </a:lnTo>
                <a:lnTo>
                  <a:pt x="1341508" y="2476968"/>
                </a:lnTo>
                <a:lnTo>
                  <a:pt x="1330242" y="2475517"/>
                </a:lnTo>
                <a:close/>
              </a:path>
              <a:path w="5249545" h="2566670">
                <a:moveTo>
                  <a:pt x="1299316" y="2473661"/>
                </a:moveTo>
                <a:lnTo>
                  <a:pt x="1287956" y="2473661"/>
                </a:lnTo>
                <a:lnTo>
                  <a:pt x="1283360" y="2478262"/>
                </a:lnTo>
                <a:lnTo>
                  <a:pt x="1283360" y="2489615"/>
                </a:lnTo>
                <a:lnTo>
                  <a:pt x="1287956" y="2494216"/>
                </a:lnTo>
                <a:lnTo>
                  <a:pt x="1299316" y="2494216"/>
                </a:lnTo>
                <a:lnTo>
                  <a:pt x="1303911" y="2489615"/>
                </a:lnTo>
                <a:lnTo>
                  <a:pt x="1303911" y="2478262"/>
                </a:lnTo>
                <a:lnTo>
                  <a:pt x="1299316" y="2473661"/>
                </a:lnTo>
                <a:close/>
              </a:path>
              <a:path w="5249545" h="2566670">
                <a:moveTo>
                  <a:pt x="1258232" y="2473661"/>
                </a:moveTo>
                <a:lnTo>
                  <a:pt x="1246872" y="2473661"/>
                </a:lnTo>
                <a:lnTo>
                  <a:pt x="1242275" y="2478262"/>
                </a:lnTo>
                <a:lnTo>
                  <a:pt x="1242275" y="2489615"/>
                </a:lnTo>
                <a:lnTo>
                  <a:pt x="1246872" y="2494216"/>
                </a:lnTo>
                <a:lnTo>
                  <a:pt x="1258232" y="2494216"/>
                </a:lnTo>
                <a:lnTo>
                  <a:pt x="1262828" y="2489615"/>
                </a:lnTo>
                <a:lnTo>
                  <a:pt x="1262828" y="2478262"/>
                </a:lnTo>
                <a:lnTo>
                  <a:pt x="1258232" y="2473661"/>
                </a:lnTo>
                <a:close/>
              </a:path>
              <a:path w="5249545" h="2566670">
                <a:moveTo>
                  <a:pt x="1216489" y="2456728"/>
                </a:moveTo>
                <a:lnTo>
                  <a:pt x="1211366" y="2457900"/>
                </a:lnTo>
                <a:lnTo>
                  <a:pt x="1209028" y="2459465"/>
                </a:lnTo>
                <a:lnTo>
                  <a:pt x="1204506" y="2466676"/>
                </a:lnTo>
                <a:lnTo>
                  <a:pt x="1205953" y="2473020"/>
                </a:lnTo>
                <a:lnTo>
                  <a:pt x="1215574" y="2479067"/>
                </a:lnTo>
                <a:lnTo>
                  <a:pt x="1221911" y="2477617"/>
                </a:lnTo>
                <a:lnTo>
                  <a:pt x="1227941" y="2468003"/>
                </a:lnTo>
                <a:lnTo>
                  <a:pt x="1226493" y="2461658"/>
                </a:lnTo>
                <a:lnTo>
                  <a:pt x="1219273" y="2457121"/>
                </a:lnTo>
                <a:lnTo>
                  <a:pt x="1216489" y="2456728"/>
                </a:lnTo>
                <a:close/>
              </a:path>
              <a:path w="5249545" h="2566670">
                <a:moveTo>
                  <a:pt x="1181649" y="2434929"/>
                </a:moveTo>
                <a:lnTo>
                  <a:pt x="1176528" y="2436101"/>
                </a:lnTo>
                <a:lnTo>
                  <a:pt x="1174189" y="2437665"/>
                </a:lnTo>
                <a:lnTo>
                  <a:pt x="1169667" y="2444877"/>
                </a:lnTo>
                <a:lnTo>
                  <a:pt x="1171115" y="2451220"/>
                </a:lnTo>
                <a:lnTo>
                  <a:pt x="1180736" y="2457268"/>
                </a:lnTo>
                <a:lnTo>
                  <a:pt x="1187072" y="2455818"/>
                </a:lnTo>
                <a:lnTo>
                  <a:pt x="1193102" y="2446204"/>
                </a:lnTo>
                <a:lnTo>
                  <a:pt x="1191653" y="2439860"/>
                </a:lnTo>
                <a:lnTo>
                  <a:pt x="1184433" y="2435321"/>
                </a:lnTo>
                <a:lnTo>
                  <a:pt x="1181649" y="2434929"/>
                </a:lnTo>
                <a:close/>
              </a:path>
              <a:path w="5249545" h="2566670">
                <a:moveTo>
                  <a:pt x="1146785" y="2415433"/>
                </a:moveTo>
                <a:lnTo>
                  <a:pt x="1143974" y="2415480"/>
                </a:lnTo>
                <a:lnTo>
                  <a:pt x="1139097" y="2417437"/>
                </a:lnTo>
                <a:lnTo>
                  <a:pt x="1137032" y="2419347"/>
                </a:lnTo>
                <a:lnTo>
                  <a:pt x="1133685" y="2427175"/>
                </a:lnTo>
                <a:lnTo>
                  <a:pt x="1136105" y="2433215"/>
                </a:lnTo>
                <a:lnTo>
                  <a:pt x="1146549" y="2437688"/>
                </a:lnTo>
                <a:lnTo>
                  <a:pt x="1152582" y="2435268"/>
                </a:lnTo>
                <a:lnTo>
                  <a:pt x="1157042" y="2424831"/>
                </a:lnTo>
                <a:lnTo>
                  <a:pt x="1154624" y="2418789"/>
                </a:lnTo>
                <a:lnTo>
                  <a:pt x="1146785" y="2415433"/>
                </a:lnTo>
                <a:close/>
              </a:path>
              <a:path w="5249545" h="2566670">
                <a:moveTo>
                  <a:pt x="1109024" y="2399230"/>
                </a:moveTo>
                <a:lnTo>
                  <a:pt x="1106213" y="2399277"/>
                </a:lnTo>
                <a:lnTo>
                  <a:pt x="1101335" y="2401234"/>
                </a:lnTo>
                <a:lnTo>
                  <a:pt x="1099270" y="2403144"/>
                </a:lnTo>
                <a:lnTo>
                  <a:pt x="1095924" y="2410973"/>
                </a:lnTo>
                <a:lnTo>
                  <a:pt x="1098341" y="2417013"/>
                </a:lnTo>
                <a:lnTo>
                  <a:pt x="1108786" y="2421486"/>
                </a:lnTo>
                <a:lnTo>
                  <a:pt x="1114819" y="2419065"/>
                </a:lnTo>
                <a:lnTo>
                  <a:pt x="1119280" y="2408628"/>
                </a:lnTo>
                <a:lnTo>
                  <a:pt x="1116862" y="2402588"/>
                </a:lnTo>
                <a:lnTo>
                  <a:pt x="1109024" y="2399230"/>
                </a:lnTo>
                <a:close/>
              </a:path>
              <a:path w="5249545" h="2566670">
                <a:moveTo>
                  <a:pt x="1076826" y="2376857"/>
                </a:moveTo>
                <a:lnTo>
                  <a:pt x="1071571" y="2376857"/>
                </a:lnTo>
                <a:lnTo>
                  <a:pt x="1068945" y="2377860"/>
                </a:lnTo>
                <a:lnTo>
                  <a:pt x="1062930" y="2383881"/>
                </a:lnTo>
                <a:lnTo>
                  <a:pt x="1062944" y="2390402"/>
                </a:lnTo>
                <a:lnTo>
                  <a:pt x="1070964" y="2398430"/>
                </a:lnTo>
                <a:lnTo>
                  <a:pt x="1077462" y="2398430"/>
                </a:lnTo>
                <a:lnTo>
                  <a:pt x="1085481" y="2390402"/>
                </a:lnTo>
                <a:lnTo>
                  <a:pt x="1085466" y="2383881"/>
                </a:lnTo>
                <a:lnTo>
                  <a:pt x="1079454" y="2377860"/>
                </a:lnTo>
                <a:lnTo>
                  <a:pt x="1076826" y="2376857"/>
                </a:lnTo>
                <a:close/>
              </a:path>
              <a:path w="5249545" h="2566670">
                <a:moveTo>
                  <a:pt x="1047775" y="2347774"/>
                </a:moveTo>
                <a:lnTo>
                  <a:pt x="1042521" y="2347774"/>
                </a:lnTo>
                <a:lnTo>
                  <a:pt x="1039893" y="2348777"/>
                </a:lnTo>
                <a:lnTo>
                  <a:pt x="1033880" y="2354797"/>
                </a:lnTo>
                <a:lnTo>
                  <a:pt x="1033895" y="2361319"/>
                </a:lnTo>
                <a:lnTo>
                  <a:pt x="1041913" y="2369346"/>
                </a:lnTo>
                <a:lnTo>
                  <a:pt x="1048412" y="2369346"/>
                </a:lnTo>
                <a:lnTo>
                  <a:pt x="1056430" y="2361319"/>
                </a:lnTo>
                <a:lnTo>
                  <a:pt x="1056415" y="2354797"/>
                </a:lnTo>
                <a:lnTo>
                  <a:pt x="1050403" y="2348777"/>
                </a:lnTo>
                <a:lnTo>
                  <a:pt x="1047775" y="2347774"/>
                </a:lnTo>
                <a:close/>
              </a:path>
              <a:path w="5249545" h="2566670">
                <a:moveTo>
                  <a:pt x="1018725" y="2318689"/>
                </a:moveTo>
                <a:lnTo>
                  <a:pt x="1013470" y="2318689"/>
                </a:lnTo>
                <a:lnTo>
                  <a:pt x="1010842" y="2319693"/>
                </a:lnTo>
                <a:lnTo>
                  <a:pt x="1004829" y="2325714"/>
                </a:lnTo>
                <a:lnTo>
                  <a:pt x="1004844" y="2332235"/>
                </a:lnTo>
                <a:lnTo>
                  <a:pt x="1012861" y="2340263"/>
                </a:lnTo>
                <a:lnTo>
                  <a:pt x="1019362" y="2340263"/>
                </a:lnTo>
                <a:lnTo>
                  <a:pt x="1027380" y="2332235"/>
                </a:lnTo>
                <a:lnTo>
                  <a:pt x="1027366" y="2325714"/>
                </a:lnTo>
                <a:lnTo>
                  <a:pt x="1021351" y="2319693"/>
                </a:lnTo>
                <a:lnTo>
                  <a:pt x="1018725" y="2318689"/>
                </a:lnTo>
                <a:close/>
              </a:path>
              <a:path w="5249545" h="2566670">
                <a:moveTo>
                  <a:pt x="997445" y="2282186"/>
                </a:moveTo>
                <a:lnTo>
                  <a:pt x="986952" y="2286488"/>
                </a:lnTo>
                <a:lnTo>
                  <a:pt x="984440" y="2292490"/>
                </a:lnTo>
                <a:lnTo>
                  <a:pt x="988745" y="2303015"/>
                </a:lnTo>
                <a:lnTo>
                  <a:pt x="994741" y="2305528"/>
                </a:lnTo>
                <a:lnTo>
                  <a:pt x="1005235" y="2301226"/>
                </a:lnTo>
                <a:lnTo>
                  <a:pt x="1007746" y="2295224"/>
                </a:lnTo>
                <a:lnTo>
                  <a:pt x="1003440" y="2284699"/>
                </a:lnTo>
                <a:lnTo>
                  <a:pt x="997445" y="2282186"/>
                </a:lnTo>
                <a:close/>
              </a:path>
              <a:path w="5249545" h="2566670">
                <a:moveTo>
                  <a:pt x="981802" y="2244152"/>
                </a:moveTo>
                <a:lnTo>
                  <a:pt x="971309" y="2248454"/>
                </a:lnTo>
                <a:lnTo>
                  <a:pt x="968797" y="2254458"/>
                </a:lnTo>
                <a:lnTo>
                  <a:pt x="973104" y="2264981"/>
                </a:lnTo>
                <a:lnTo>
                  <a:pt x="979098" y="2267496"/>
                </a:lnTo>
                <a:lnTo>
                  <a:pt x="989592" y="2263193"/>
                </a:lnTo>
                <a:lnTo>
                  <a:pt x="992103" y="2257191"/>
                </a:lnTo>
                <a:lnTo>
                  <a:pt x="987797" y="2246666"/>
                </a:lnTo>
                <a:lnTo>
                  <a:pt x="981802" y="2244152"/>
                </a:lnTo>
                <a:close/>
              </a:path>
              <a:path w="5249545" h="2566670">
                <a:moveTo>
                  <a:pt x="966160" y="2206119"/>
                </a:moveTo>
                <a:lnTo>
                  <a:pt x="955666" y="2210422"/>
                </a:lnTo>
                <a:lnTo>
                  <a:pt x="953155" y="2216424"/>
                </a:lnTo>
                <a:lnTo>
                  <a:pt x="957460" y="2226948"/>
                </a:lnTo>
                <a:lnTo>
                  <a:pt x="963456" y="2229463"/>
                </a:lnTo>
                <a:lnTo>
                  <a:pt x="973950" y="2225160"/>
                </a:lnTo>
                <a:lnTo>
                  <a:pt x="976461" y="2219158"/>
                </a:lnTo>
                <a:lnTo>
                  <a:pt x="972155" y="2208634"/>
                </a:lnTo>
                <a:lnTo>
                  <a:pt x="966160" y="2206119"/>
                </a:lnTo>
                <a:close/>
              </a:path>
              <a:path w="5249545" h="2566670">
                <a:moveTo>
                  <a:pt x="950517" y="2168086"/>
                </a:moveTo>
                <a:lnTo>
                  <a:pt x="940024" y="2172389"/>
                </a:lnTo>
                <a:lnTo>
                  <a:pt x="937512" y="2178391"/>
                </a:lnTo>
                <a:lnTo>
                  <a:pt x="941819" y="2188916"/>
                </a:lnTo>
                <a:lnTo>
                  <a:pt x="947813" y="2191430"/>
                </a:lnTo>
                <a:lnTo>
                  <a:pt x="958306" y="2187127"/>
                </a:lnTo>
                <a:lnTo>
                  <a:pt x="960817" y="2181125"/>
                </a:lnTo>
                <a:lnTo>
                  <a:pt x="956511" y="2170601"/>
                </a:lnTo>
                <a:lnTo>
                  <a:pt x="950517" y="2168086"/>
                </a:lnTo>
                <a:close/>
              </a:path>
              <a:path w="5249545" h="2566670">
                <a:moveTo>
                  <a:pt x="931209" y="2131691"/>
                </a:moveTo>
                <a:lnTo>
                  <a:pt x="928489" y="2132403"/>
                </a:lnTo>
                <a:lnTo>
                  <a:pt x="921861" y="2137737"/>
                </a:lnTo>
                <a:lnTo>
                  <a:pt x="921158" y="2144207"/>
                </a:lnTo>
                <a:lnTo>
                  <a:pt x="928274" y="2153071"/>
                </a:lnTo>
                <a:lnTo>
                  <a:pt x="934737" y="2153775"/>
                </a:lnTo>
                <a:lnTo>
                  <a:pt x="943575" y="2146663"/>
                </a:lnTo>
                <a:lnTo>
                  <a:pt x="944278" y="2140193"/>
                </a:lnTo>
                <a:lnTo>
                  <a:pt x="938937" y="2133541"/>
                </a:lnTo>
                <a:lnTo>
                  <a:pt x="936434" y="2132260"/>
                </a:lnTo>
                <a:lnTo>
                  <a:pt x="931209" y="2131691"/>
                </a:lnTo>
                <a:close/>
              </a:path>
              <a:path w="5249545" h="2566670">
                <a:moveTo>
                  <a:pt x="905545" y="2099572"/>
                </a:moveTo>
                <a:lnTo>
                  <a:pt x="902825" y="2100286"/>
                </a:lnTo>
                <a:lnTo>
                  <a:pt x="896195" y="2105620"/>
                </a:lnTo>
                <a:lnTo>
                  <a:pt x="895493" y="2112090"/>
                </a:lnTo>
                <a:lnTo>
                  <a:pt x="902610" y="2120953"/>
                </a:lnTo>
                <a:lnTo>
                  <a:pt x="909072" y="2121658"/>
                </a:lnTo>
                <a:lnTo>
                  <a:pt x="917910" y="2114544"/>
                </a:lnTo>
                <a:lnTo>
                  <a:pt x="918613" y="2108075"/>
                </a:lnTo>
                <a:lnTo>
                  <a:pt x="913272" y="2101424"/>
                </a:lnTo>
                <a:lnTo>
                  <a:pt x="910769" y="2100141"/>
                </a:lnTo>
                <a:lnTo>
                  <a:pt x="905545" y="2099572"/>
                </a:lnTo>
                <a:close/>
              </a:path>
              <a:path w="5249545" h="2566670">
                <a:moveTo>
                  <a:pt x="879881" y="2067455"/>
                </a:moveTo>
                <a:lnTo>
                  <a:pt x="877159" y="2068168"/>
                </a:lnTo>
                <a:lnTo>
                  <a:pt x="870531" y="2073502"/>
                </a:lnTo>
                <a:lnTo>
                  <a:pt x="869828" y="2079971"/>
                </a:lnTo>
                <a:lnTo>
                  <a:pt x="876946" y="2088836"/>
                </a:lnTo>
                <a:lnTo>
                  <a:pt x="883406" y="2089539"/>
                </a:lnTo>
                <a:lnTo>
                  <a:pt x="892246" y="2082427"/>
                </a:lnTo>
                <a:lnTo>
                  <a:pt x="892948" y="2075958"/>
                </a:lnTo>
                <a:lnTo>
                  <a:pt x="887608" y="2069306"/>
                </a:lnTo>
                <a:lnTo>
                  <a:pt x="885103" y="2068023"/>
                </a:lnTo>
                <a:lnTo>
                  <a:pt x="879881" y="2067455"/>
                </a:lnTo>
                <a:close/>
              </a:path>
              <a:path w="5249545" h="2566670">
                <a:moveTo>
                  <a:pt x="854214" y="2035337"/>
                </a:moveTo>
                <a:lnTo>
                  <a:pt x="851494" y="2036050"/>
                </a:lnTo>
                <a:lnTo>
                  <a:pt x="844866" y="2041384"/>
                </a:lnTo>
                <a:lnTo>
                  <a:pt x="844163" y="2047853"/>
                </a:lnTo>
                <a:lnTo>
                  <a:pt x="851279" y="2056718"/>
                </a:lnTo>
                <a:lnTo>
                  <a:pt x="857742" y="2057421"/>
                </a:lnTo>
                <a:lnTo>
                  <a:pt x="866580" y="2050309"/>
                </a:lnTo>
                <a:lnTo>
                  <a:pt x="867284" y="2043840"/>
                </a:lnTo>
                <a:lnTo>
                  <a:pt x="861942" y="2037187"/>
                </a:lnTo>
                <a:lnTo>
                  <a:pt x="859439" y="2035906"/>
                </a:lnTo>
                <a:lnTo>
                  <a:pt x="854214" y="2035337"/>
                </a:lnTo>
                <a:close/>
              </a:path>
              <a:path w="5249545" h="2566670">
                <a:moveTo>
                  <a:pt x="826851" y="2004322"/>
                </a:moveTo>
                <a:lnTo>
                  <a:pt x="824167" y="2005159"/>
                </a:lnTo>
                <a:lnTo>
                  <a:pt x="817788" y="2010789"/>
                </a:lnTo>
                <a:lnTo>
                  <a:pt x="817379" y="2017284"/>
                </a:lnTo>
                <a:lnTo>
                  <a:pt x="824890" y="2025816"/>
                </a:lnTo>
                <a:lnTo>
                  <a:pt x="831378" y="2026225"/>
                </a:lnTo>
                <a:lnTo>
                  <a:pt x="839884" y="2018717"/>
                </a:lnTo>
                <a:lnTo>
                  <a:pt x="840292" y="2012222"/>
                </a:lnTo>
                <a:lnTo>
                  <a:pt x="834654" y="2005820"/>
                </a:lnTo>
                <a:lnTo>
                  <a:pt x="832096" y="2004654"/>
                </a:lnTo>
                <a:lnTo>
                  <a:pt x="826851" y="2004322"/>
                </a:lnTo>
                <a:close/>
              </a:path>
              <a:path w="5249545" h="2566670">
                <a:moveTo>
                  <a:pt x="799797" y="1973369"/>
                </a:moveTo>
                <a:lnTo>
                  <a:pt x="797112" y="1974206"/>
                </a:lnTo>
                <a:lnTo>
                  <a:pt x="790733" y="1979836"/>
                </a:lnTo>
                <a:lnTo>
                  <a:pt x="790326" y="1986330"/>
                </a:lnTo>
                <a:lnTo>
                  <a:pt x="797836" y="1994861"/>
                </a:lnTo>
                <a:lnTo>
                  <a:pt x="804324" y="1995270"/>
                </a:lnTo>
                <a:lnTo>
                  <a:pt x="812830" y="1987763"/>
                </a:lnTo>
                <a:lnTo>
                  <a:pt x="813239" y="1981268"/>
                </a:lnTo>
                <a:lnTo>
                  <a:pt x="807600" y="1974866"/>
                </a:lnTo>
                <a:lnTo>
                  <a:pt x="805041" y="1973700"/>
                </a:lnTo>
                <a:lnTo>
                  <a:pt x="799797" y="1973369"/>
                </a:lnTo>
                <a:close/>
              </a:path>
              <a:path w="5249545" h="2566670">
                <a:moveTo>
                  <a:pt x="775797" y="1943276"/>
                </a:moveTo>
                <a:lnTo>
                  <a:pt x="770554" y="1943624"/>
                </a:lnTo>
                <a:lnTo>
                  <a:pt x="767999" y="1944799"/>
                </a:lnTo>
                <a:lnTo>
                  <a:pt x="762396" y="1951205"/>
                </a:lnTo>
                <a:lnTo>
                  <a:pt x="762825" y="1957697"/>
                </a:lnTo>
                <a:lnTo>
                  <a:pt x="771371" y="1965190"/>
                </a:lnTo>
                <a:lnTo>
                  <a:pt x="777857" y="1964761"/>
                </a:lnTo>
                <a:lnTo>
                  <a:pt x="785327" y="1956221"/>
                </a:lnTo>
                <a:lnTo>
                  <a:pt x="784898" y="1949728"/>
                </a:lnTo>
                <a:lnTo>
                  <a:pt x="778484" y="1944104"/>
                </a:lnTo>
                <a:lnTo>
                  <a:pt x="775797" y="1943276"/>
                </a:lnTo>
                <a:close/>
              </a:path>
              <a:path w="5249545" h="2566670">
                <a:moveTo>
                  <a:pt x="744879" y="1916192"/>
                </a:moveTo>
                <a:lnTo>
                  <a:pt x="739636" y="1916539"/>
                </a:lnTo>
                <a:lnTo>
                  <a:pt x="737081" y="1917713"/>
                </a:lnTo>
                <a:lnTo>
                  <a:pt x="731476" y="1924118"/>
                </a:lnTo>
                <a:lnTo>
                  <a:pt x="731907" y="1930612"/>
                </a:lnTo>
                <a:lnTo>
                  <a:pt x="740451" y="1938106"/>
                </a:lnTo>
                <a:lnTo>
                  <a:pt x="746937" y="1937675"/>
                </a:lnTo>
                <a:lnTo>
                  <a:pt x="754409" y="1929135"/>
                </a:lnTo>
                <a:lnTo>
                  <a:pt x="753979" y="1922641"/>
                </a:lnTo>
                <a:lnTo>
                  <a:pt x="747566" y="1917019"/>
                </a:lnTo>
                <a:lnTo>
                  <a:pt x="744879" y="1916192"/>
                </a:lnTo>
                <a:close/>
              </a:path>
              <a:path w="5249545" h="2566670">
                <a:moveTo>
                  <a:pt x="713960" y="1889107"/>
                </a:moveTo>
                <a:lnTo>
                  <a:pt x="708717" y="1889455"/>
                </a:lnTo>
                <a:lnTo>
                  <a:pt x="706161" y="1890629"/>
                </a:lnTo>
                <a:lnTo>
                  <a:pt x="700558" y="1897034"/>
                </a:lnTo>
                <a:lnTo>
                  <a:pt x="700987" y="1903528"/>
                </a:lnTo>
                <a:lnTo>
                  <a:pt x="709533" y="1911021"/>
                </a:lnTo>
                <a:lnTo>
                  <a:pt x="716019" y="1910590"/>
                </a:lnTo>
                <a:lnTo>
                  <a:pt x="723489" y="1902051"/>
                </a:lnTo>
                <a:lnTo>
                  <a:pt x="723060" y="1895557"/>
                </a:lnTo>
                <a:lnTo>
                  <a:pt x="716648" y="1889935"/>
                </a:lnTo>
                <a:lnTo>
                  <a:pt x="713960" y="1889107"/>
                </a:lnTo>
                <a:close/>
              </a:path>
              <a:path w="5249545" h="2566670">
                <a:moveTo>
                  <a:pt x="685815" y="1857519"/>
                </a:moveTo>
                <a:lnTo>
                  <a:pt x="683032" y="1857923"/>
                </a:lnTo>
                <a:lnTo>
                  <a:pt x="675848" y="1862481"/>
                </a:lnTo>
                <a:lnTo>
                  <a:pt x="674427" y="1868830"/>
                </a:lnTo>
                <a:lnTo>
                  <a:pt x="680506" y="1878436"/>
                </a:lnTo>
                <a:lnTo>
                  <a:pt x="686850" y="1879860"/>
                </a:lnTo>
                <a:lnTo>
                  <a:pt x="696428" y="1873784"/>
                </a:lnTo>
                <a:lnTo>
                  <a:pt x="697849" y="1867434"/>
                </a:lnTo>
                <a:lnTo>
                  <a:pt x="693286" y="1860224"/>
                </a:lnTo>
                <a:lnTo>
                  <a:pt x="690942" y="1858671"/>
                </a:lnTo>
                <a:lnTo>
                  <a:pt x="685815" y="1857519"/>
                </a:lnTo>
                <a:close/>
              </a:path>
              <a:path w="5249545" h="2566670">
                <a:moveTo>
                  <a:pt x="663757" y="1822819"/>
                </a:moveTo>
                <a:lnTo>
                  <a:pt x="660975" y="1823223"/>
                </a:lnTo>
                <a:lnTo>
                  <a:pt x="653792" y="1827781"/>
                </a:lnTo>
                <a:lnTo>
                  <a:pt x="652369" y="1834130"/>
                </a:lnTo>
                <a:lnTo>
                  <a:pt x="658450" y="1843736"/>
                </a:lnTo>
                <a:lnTo>
                  <a:pt x="664792" y="1845160"/>
                </a:lnTo>
                <a:lnTo>
                  <a:pt x="674371" y="1839084"/>
                </a:lnTo>
                <a:lnTo>
                  <a:pt x="675792" y="1832733"/>
                </a:lnTo>
                <a:lnTo>
                  <a:pt x="671229" y="1825524"/>
                </a:lnTo>
                <a:lnTo>
                  <a:pt x="668884" y="1823970"/>
                </a:lnTo>
                <a:lnTo>
                  <a:pt x="663757" y="1822819"/>
                </a:lnTo>
                <a:close/>
              </a:path>
              <a:path w="5249545" h="2566670">
                <a:moveTo>
                  <a:pt x="641701" y="1788118"/>
                </a:moveTo>
                <a:lnTo>
                  <a:pt x="638917" y="1788523"/>
                </a:lnTo>
                <a:lnTo>
                  <a:pt x="631734" y="1793081"/>
                </a:lnTo>
                <a:lnTo>
                  <a:pt x="630312" y="1799429"/>
                </a:lnTo>
                <a:lnTo>
                  <a:pt x="636393" y="1809036"/>
                </a:lnTo>
                <a:lnTo>
                  <a:pt x="642735" y="1810459"/>
                </a:lnTo>
                <a:lnTo>
                  <a:pt x="652313" y="1804382"/>
                </a:lnTo>
                <a:lnTo>
                  <a:pt x="653736" y="1798032"/>
                </a:lnTo>
                <a:lnTo>
                  <a:pt x="649173" y="1790824"/>
                </a:lnTo>
                <a:lnTo>
                  <a:pt x="646828" y="1789269"/>
                </a:lnTo>
                <a:lnTo>
                  <a:pt x="641701" y="1788118"/>
                </a:lnTo>
                <a:close/>
              </a:path>
              <a:path w="5249545" h="2566670">
                <a:moveTo>
                  <a:pt x="622386" y="1752681"/>
                </a:moveTo>
                <a:lnTo>
                  <a:pt x="619575" y="1752734"/>
                </a:lnTo>
                <a:lnTo>
                  <a:pt x="611879" y="1756355"/>
                </a:lnTo>
                <a:lnTo>
                  <a:pt x="609674" y="1762478"/>
                </a:lnTo>
                <a:lnTo>
                  <a:pt x="614508" y="1772770"/>
                </a:lnTo>
                <a:lnTo>
                  <a:pt x="620622" y="1774976"/>
                </a:lnTo>
                <a:lnTo>
                  <a:pt x="630885" y="1770147"/>
                </a:lnTo>
                <a:lnTo>
                  <a:pt x="633088" y="1764024"/>
                </a:lnTo>
                <a:lnTo>
                  <a:pt x="629461" y="1756300"/>
                </a:lnTo>
                <a:lnTo>
                  <a:pt x="627330" y="1754465"/>
                </a:lnTo>
                <a:lnTo>
                  <a:pt x="622386" y="1752681"/>
                </a:lnTo>
                <a:close/>
              </a:path>
              <a:path w="5249545" h="2566670">
                <a:moveTo>
                  <a:pt x="604893" y="1715465"/>
                </a:moveTo>
                <a:lnTo>
                  <a:pt x="602081" y="1715517"/>
                </a:lnTo>
                <a:lnTo>
                  <a:pt x="594385" y="1719139"/>
                </a:lnTo>
                <a:lnTo>
                  <a:pt x="592181" y="1725261"/>
                </a:lnTo>
                <a:lnTo>
                  <a:pt x="597014" y="1735554"/>
                </a:lnTo>
                <a:lnTo>
                  <a:pt x="603129" y="1737760"/>
                </a:lnTo>
                <a:lnTo>
                  <a:pt x="613390" y="1732931"/>
                </a:lnTo>
                <a:lnTo>
                  <a:pt x="615595" y="1726808"/>
                </a:lnTo>
                <a:lnTo>
                  <a:pt x="611968" y="1719084"/>
                </a:lnTo>
                <a:lnTo>
                  <a:pt x="609836" y="1717249"/>
                </a:lnTo>
                <a:lnTo>
                  <a:pt x="604893" y="1715465"/>
                </a:lnTo>
                <a:close/>
              </a:path>
              <a:path w="5249545" h="2566670">
                <a:moveTo>
                  <a:pt x="587400" y="1678249"/>
                </a:moveTo>
                <a:lnTo>
                  <a:pt x="584588" y="1678301"/>
                </a:lnTo>
                <a:lnTo>
                  <a:pt x="576892" y="1681923"/>
                </a:lnTo>
                <a:lnTo>
                  <a:pt x="574687" y="1688045"/>
                </a:lnTo>
                <a:lnTo>
                  <a:pt x="579521" y="1698337"/>
                </a:lnTo>
                <a:lnTo>
                  <a:pt x="585636" y="1700543"/>
                </a:lnTo>
                <a:lnTo>
                  <a:pt x="595897" y="1695715"/>
                </a:lnTo>
                <a:lnTo>
                  <a:pt x="598102" y="1689592"/>
                </a:lnTo>
                <a:lnTo>
                  <a:pt x="594475" y="1681868"/>
                </a:lnTo>
                <a:lnTo>
                  <a:pt x="592343" y="1680033"/>
                </a:lnTo>
                <a:lnTo>
                  <a:pt x="587400" y="1678249"/>
                </a:lnTo>
                <a:close/>
              </a:path>
              <a:path w="5249545" h="2566670">
                <a:moveTo>
                  <a:pt x="569907" y="1641033"/>
                </a:moveTo>
                <a:lnTo>
                  <a:pt x="567095" y="1641085"/>
                </a:lnTo>
                <a:lnTo>
                  <a:pt x="559399" y="1644708"/>
                </a:lnTo>
                <a:lnTo>
                  <a:pt x="557194" y="1650829"/>
                </a:lnTo>
                <a:lnTo>
                  <a:pt x="562028" y="1661123"/>
                </a:lnTo>
                <a:lnTo>
                  <a:pt x="568142" y="1663327"/>
                </a:lnTo>
                <a:lnTo>
                  <a:pt x="578404" y="1658499"/>
                </a:lnTo>
                <a:lnTo>
                  <a:pt x="580608" y="1652377"/>
                </a:lnTo>
                <a:lnTo>
                  <a:pt x="576981" y="1644652"/>
                </a:lnTo>
                <a:lnTo>
                  <a:pt x="574850" y="1642817"/>
                </a:lnTo>
                <a:lnTo>
                  <a:pt x="569907" y="1641033"/>
                </a:lnTo>
                <a:close/>
              </a:path>
              <a:path w="5249545" h="2566670">
                <a:moveTo>
                  <a:pt x="552413" y="1603818"/>
                </a:moveTo>
                <a:lnTo>
                  <a:pt x="549601" y="1603869"/>
                </a:lnTo>
                <a:lnTo>
                  <a:pt x="541905" y="1607492"/>
                </a:lnTo>
                <a:lnTo>
                  <a:pt x="539701" y="1613613"/>
                </a:lnTo>
                <a:lnTo>
                  <a:pt x="544534" y="1623905"/>
                </a:lnTo>
                <a:lnTo>
                  <a:pt x="550649" y="1626113"/>
                </a:lnTo>
                <a:lnTo>
                  <a:pt x="560910" y="1621282"/>
                </a:lnTo>
                <a:lnTo>
                  <a:pt x="563115" y="1615160"/>
                </a:lnTo>
                <a:lnTo>
                  <a:pt x="559488" y="1607437"/>
                </a:lnTo>
                <a:lnTo>
                  <a:pt x="557356" y="1605601"/>
                </a:lnTo>
                <a:lnTo>
                  <a:pt x="552413" y="1603818"/>
                </a:lnTo>
                <a:close/>
              </a:path>
              <a:path w="5249545" h="2566670">
                <a:moveTo>
                  <a:pt x="541247" y="1564190"/>
                </a:moveTo>
                <a:lnTo>
                  <a:pt x="530269" y="1567035"/>
                </a:lnTo>
                <a:lnTo>
                  <a:pt x="526972" y="1572643"/>
                </a:lnTo>
                <a:lnTo>
                  <a:pt x="529818" y="1583653"/>
                </a:lnTo>
                <a:lnTo>
                  <a:pt x="535420" y="1586953"/>
                </a:lnTo>
                <a:lnTo>
                  <a:pt x="546398" y="1584109"/>
                </a:lnTo>
                <a:lnTo>
                  <a:pt x="549695" y="1578502"/>
                </a:lnTo>
                <a:lnTo>
                  <a:pt x="546848" y="1567491"/>
                </a:lnTo>
                <a:lnTo>
                  <a:pt x="541247" y="1564190"/>
                </a:lnTo>
                <a:close/>
              </a:path>
              <a:path w="5249545" h="2566670">
                <a:moveTo>
                  <a:pt x="530936" y="1524375"/>
                </a:moveTo>
                <a:lnTo>
                  <a:pt x="519959" y="1527220"/>
                </a:lnTo>
                <a:lnTo>
                  <a:pt x="516661" y="1532829"/>
                </a:lnTo>
                <a:lnTo>
                  <a:pt x="519508" y="1543838"/>
                </a:lnTo>
                <a:lnTo>
                  <a:pt x="525110" y="1547139"/>
                </a:lnTo>
                <a:lnTo>
                  <a:pt x="536087" y="1544294"/>
                </a:lnTo>
                <a:lnTo>
                  <a:pt x="539385" y="1538687"/>
                </a:lnTo>
                <a:lnTo>
                  <a:pt x="536538" y="1527677"/>
                </a:lnTo>
                <a:lnTo>
                  <a:pt x="530936" y="1524375"/>
                </a:lnTo>
                <a:close/>
              </a:path>
              <a:path w="5249545" h="2566670">
                <a:moveTo>
                  <a:pt x="520626" y="1484561"/>
                </a:moveTo>
                <a:lnTo>
                  <a:pt x="509648" y="1487406"/>
                </a:lnTo>
                <a:lnTo>
                  <a:pt x="506351" y="1493014"/>
                </a:lnTo>
                <a:lnTo>
                  <a:pt x="509197" y="1504024"/>
                </a:lnTo>
                <a:lnTo>
                  <a:pt x="514799" y="1507326"/>
                </a:lnTo>
                <a:lnTo>
                  <a:pt x="525777" y="1504481"/>
                </a:lnTo>
                <a:lnTo>
                  <a:pt x="529074" y="1498871"/>
                </a:lnTo>
                <a:lnTo>
                  <a:pt x="526227" y="1487863"/>
                </a:lnTo>
                <a:lnTo>
                  <a:pt x="520626" y="1484561"/>
                </a:lnTo>
                <a:close/>
              </a:path>
              <a:path w="5249545" h="2566670">
                <a:moveTo>
                  <a:pt x="510315" y="1444746"/>
                </a:moveTo>
                <a:lnTo>
                  <a:pt x="499338" y="1447591"/>
                </a:lnTo>
                <a:lnTo>
                  <a:pt x="496040" y="1453200"/>
                </a:lnTo>
                <a:lnTo>
                  <a:pt x="498887" y="1464209"/>
                </a:lnTo>
                <a:lnTo>
                  <a:pt x="504489" y="1467511"/>
                </a:lnTo>
                <a:lnTo>
                  <a:pt x="515466" y="1464666"/>
                </a:lnTo>
                <a:lnTo>
                  <a:pt x="518764" y="1459058"/>
                </a:lnTo>
                <a:lnTo>
                  <a:pt x="515917" y="1448048"/>
                </a:lnTo>
                <a:lnTo>
                  <a:pt x="510315" y="1444746"/>
                </a:lnTo>
                <a:close/>
              </a:path>
              <a:path w="5249545" h="2566670">
                <a:moveTo>
                  <a:pt x="500005" y="1404932"/>
                </a:moveTo>
                <a:lnTo>
                  <a:pt x="489027" y="1407777"/>
                </a:lnTo>
                <a:lnTo>
                  <a:pt x="485730" y="1413385"/>
                </a:lnTo>
                <a:lnTo>
                  <a:pt x="488577" y="1424395"/>
                </a:lnTo>
                <a:lnTo>
                  <a:pt x="494178" y="1427697"/>
                </a:lnTo>
                <a:lnTo>
                  <a:pt x="505156" y="1424851"/>
                </a:lnTo>
                <a:lnTo>
                  <a:pt x="508453" y="1419244"/>
                </a:lnTo>
                <a:lnTo>
                  <a:pt x="505606" y="1408233"/>
                </a:lnTo>
                <a:lnTo>
                  <a:pt x="500005" y="1404932"/>
                </a:lnTo>
                <a:close/>
              </a:path>
              <a:path w="5249545" h="2566670">
                <a:moveTo>
                  <a:pt x="489694" y="1365117"/>
                </a:moveTo>
                <a:lnTo>
                  <a:pt x="478717" y="1367962"/>
                </a:lnTo>
                <a:lnTo>
                  <a:pt x="475419" y="1373571"/>
                </a:lnTo>
                <a:lnTo>
                  <a:pt x="478266" y="1384580"/>
                </a:lnTo>
                <a:lnTo>
                  <a:pt x="483868" y="1387881"/>
                </a:lnTo>
                <a:lnTo>
                  <a:pt x="494845" y="1385036"/>
                </a:lnTo>
                <a:lnTo>
                  <a:pt x="498143" y="1379429"/>
                </a:lnTo>
                <a:lnTo>
                  <a:pt x="495296" y="1368418"/>
                </a:lnTo>
                <a:lnTo>
                  <a:pt x="489694" y="1365117"/>
                </a:lnTo>
                <a:close/>
              </a:path>
              <a:path w="5249545" h="2566670">
                <a:moveTo>
                  <a:pt x="479384" y="1325303"/>
                </a:moveTo>
                <a:lnTo>
                  <a:pt x="468406" y="1328148"/>
                </a:lnTo>
                <a:lnTo>
                  <a:pt x="465109" y="1333755"/>
                </a:lnTo>
                <a:lnTo>
                  <a:pt x="467955" y="1344766"/>
                </a:lnTo>
                <a:lnTo>
                  <a:pt x="473557" y="1348066"/>
                </a:lnTo>
                <a:lnTo>
                  <a:pt x="484535" y="1345222"/>
                </a:lnTo>
                <a:lnTo>
                  <a:pt x="487832" y="1339613"/>
                </a:lnTo>
                <a:lnTo>
                  <a:pt x="484985" y="1328604"/>
                </a:lnTo>
                <a:lnTo>
                  <a:pt x="479384" y="1325303"/>
                </a:lnTo>
                <a:close/>
              </a:path>
              <a:path w="5249545" h="2566670">
                <a:moveTo>
                  <a:pt x="468143" y="1285587"/>
                </a:moveTo>
                <a:lnTo>
                  <a:pt x="457244" y="1288721"/>
                </a:lnTo>
                <a:lnTo>
                  <a:pt x="454096" y="1294414"/>
                </a:lnTo>
                <a:lnTo>
                  <a:pt x="457230" y="1305344"/>
                </a:lnTo>
                <a:lnTo>
                  <a:pt x="462917" y="1308497"/>
                </a:lnTo>
                <a:lnTo>
                  <a:pt x="473816" y="1305363"/>
                </a:lnTo>
                <a:lnTo>
                  <a:pt x="476965" y="1299671"/>
                </a:lnTo>
                <a:lnTo>
                  <a:pt x="473829" y="1288740"/>
                </a:lnTo>
                <a:lnTo>
                  <a:pt x="468143" y="1285587"/>
                </a:lnTo>
                <a:close/>
              </a:path>
              <a:path w="5249545" h="2566670">
                <a:moveTo>
                  <a:pt x="456857" y="1246038"/>
                </a:moveTo>
                <a:lnTo>
                  <a:pt x="445957" y="1249172"/>
                </a:lnTo>
                <a:lnTo>
                  <a:pt x="442808" y="1254865"/>
                </a:lnTo>
                <a:lnTo>
                  <a:pt x="445943" y="1265796"/>
                </a:lnTo>
                <a:lnTo>
                  <a:pt x="451631" y="1268949"/>
                </a:lnTo>
                <a:lnTo>
                  <a:pt x="462530" y="1265815"/>
                </a:lnTo>
                <a:lnTo>
                  <a:pt x="465678" y="1260123"/>
                </a:lnTo>
                <a:lnTo>
                  <a:pt x="462542" y="1249191"/>
                </a:lnTo>
                <a:lnTo>
                  <a:pt x="456857" y="1246038"/>
                </a:lnTo>
                <a:close/>
              </a:path>
              <a:path w="5249545" h="2566670">
                <a:moveTo>
                  <a:pt x="445570" y="1206489"/>
                </a:moveTo>
                <a:lnTo>
                  <a:pt x="434671" y="1209624"/>
                </a:lnTo>
                <a:lnTo>
                  <a:pt x="431521" y="1215316"/>
                </a:lnTo>
                <a:lnTo>
                  <a:pt x="434657" y="1226248"/>
                </a:lnTo>
                <a:lnTo>
                  <a:pt x="440344" y="1229399"/>
                </a:lnTo>
                <a:lnTo>
                  <a:pt x="451242" y="1226267"/>
                </a:lnTo>
                <a:lnTo>
                  <a:pt x="454392" y="1220574"/>
                </a:lnTo>
                <a:lnTo>
                  <a:pt x="451256" y="1209643"/>
                </a:lnTo>
                <a:lnTo>
                  <a:pt x="445570" y="1206489"/>
                </a:lnTo>
                <a:close/>
              </a:path>
              <a:path w="5249545" h="2566670">
                <a:moveTo>
                  <a:pt x="434296" y="1166944"/>
                </a:moveTo>
                <a:lnTo>
                  <a:pt x="423393" y="1170064"/>
                </a:lnTo>
                <a:lnTo>
                  <a:pt x="420239" y="1175754"/>
                </a:lnTo>
                <a:lnTo>
                  <a:pt x="423360" y="1186689"/>
                </a:lnTo>
                <a:lnTo>
                  <a:pt x="429044" y="1189849"/>
                </a:lnTo>
                <a:lnTo>
                  <a:pt x="439947" y="1186728"/>
                </a:lnTo>
                <a:lnTo>
                  <a:pt x="443101" y="1181039"/>
                </a:lnTo>
                <a:lnTo>
                  <a:pt x="439980" y="1170104"/>
                </a:lnTo>
                <a:lnTo>
                  <a:pt x="434296" y="1166944"/>
                </a:lnTo>
                <a:close/>
              </a:path>
              <a:path w="5249545" h="2566670">
                <a:moveTo>
                  <a:pt x="423010" y="1127396"/>
                </a:moveTo>
                <a:lnTo>
                  <a:pt x="412107" y="1130517"/>
                </a:lnTo>
                <a:lnTo>
                  <a:pt x="408952" y="1136206"/>
                </a:lnTo>
                <a:lnTo>
                  <a:pt x="412074" y="1147141"/>
                </a:lnTo>
                <a:lnTo>
                  <a:pt x="417757" y="1150299"/>
                </a:lnTo>
                <a:lnTo>
                  <a:pt x="428659" y="1147180"/>
                </a:lnTo>
                <a:lnTo>
                  <a:pt x="431815" y="1141491"/>
                </a:lnTo>
                <a:lnTo>
                  <a:pt x="428692" y="1130556"/>
                </a:lnTo>
                <a:lnTo>
                  <a:pt x="423010" y="1127396"/>
                </a:lnTo>
                <a:close/>
              </a:path>
              <a:path w="5249545" h="2566670">
                <a:moveTo>
                  <a:pt x="411723" y="1087848"/>
                </a:moveTo>
                <a:lnTo>
                  <a:pt x="400820" y="1090969"/>
                </a:lnTo>
                <a:lnTo>
                  <a:pt x="397666" y="1096657"/>
                </a:lnTo>
                <a:lnTo>
                  <a:pt x="400787" y="1107593"/>
                </a:lnTo>
                <a:lnTo>
                  <a:pt x="406471" y="1110752"/>
                </a:lnTo>
                <a:lnTo>
                  <a:pt x="417372" y="1107631"/>
                </a:lnTo>
                <a:lnTo>
                  <a:pt x="420528" y="1101942"/>
                </a:lnTo>
                <a:lnTo>
                  <a:pt x="417405" y="1091008"/>
                </a:lnTo>
                <a:lnTo>
                  <a:pt x="411723" y="1087848"/>
                </a:lnTo>
                <a:close/>
              </a:path>
              <a:path w="5249545" h="2566670">
                <a:moveTo>
                  <a:pt x="400437" y="1048301"/>
                </a:moveTo>
                <a:lnTo>
                  <a:pt x="389534" y="1051420"/>
                </a:lnTo>
                <a:lnTo>
                  <a:pt x="386378" y="1057109"/>
                </a:lnTo>
                <a:lnTo>
                  <a:pt x="389501" y="1068044"/>
                </a:lnTo>
                <a:lnTo>
                  <a:pt x="395184" y="1071204"/>
                </a:lnTo>
                <a:lnTo>
                  <a:pt x="406086" y="1068082"/>
                </a:lnTo>
                <a:lnTo>
                  <a:pt x="409242" y="1062394"/>
                </a:lnTo>
                <a:lnTo>
                  <a:pt x="406119" y="1051459"/>
                </a:lnTo>
                <a:lnTo>
                  <a:pt x="400437" y="1048301"/>
                </a:lnTo>
                <a:close/>
              </a:path>
              <a:path w="5249545" h="2566670">
                <a:moveTo>
                  <a:pt x="389552" y="1008731"/>
                </a:moveTo>
                <a:lnTo>
                  <a:pt x="378602" y="1011682"/>
                </a:lnTo>
                <a:lnTo>
                  <a:pt x="375358" y="1017322"/>
                </a:lnTo>
                <a:lnTo>
                  <a:pt x="378310" y="1028303"/>
                </a:lnTo>
                <a:lnTo>
                  <a:pt x="383943" y="1031551"/>
                </a:lnTo>
                <a:lnTo>
                  <a:pt x="394892" y="1028600"/>
                </a:lnTo>
                <a:lnTo>
                  <a:pt x="398137" y="1022960"/>
                </a:lnTo>
                <a:lnTo>
                  <a:pt x="395184" y="1011979"/>
                </a:lnTo>
                <a:lnTo>
                  <a:pt x="389552" y="1008731"/>
                </a:lnTo>
                <a:close/>
              </a:path>
              <a:path w="5249545" h="2566670">
                <a:moveTo>
                  <a:pt x="378871" y="969015"/>
                </a:moveTo>
                <a:lnTo>
                  <a:pt x="367921" y="971965"/>
                </a:lnTo>
                <a:lnTo>
                  <a:pt x="364677" y="977605"/>
                </a:lnTo>
                <a:lnTo>
                  <a:pt x="367629" y="988587"/>
                </a:lnTo>
                <a:lnTo>
                  <a:pt x="373263" y="991834"/>
                </a:lnTo>
                <a:lnTo>
                  <a:pt x="384211" y="988884"/>
                </a:lnTo>
                <a:lnTo>
                  <a:pt x="387456" y="983244"/>
                </a:lnTo>
                <a:lnTo>
                  <a:pt x="384503" y="972262"/>
                </a:lnTo>
                <a:lnTo>
                  <a:pt x="378871" y="969015"/>
                </a:lnTo>
                <a:close/>
              </a:path>
              <a:path w="5249545" h="2566670">
                <a:moveTo>
                  <a:pt x="368190" y="929298"/>
                </a:moveTo>
                <a:lnTo>
                  <a:pt x="357240" y="932248"/>
                </a:lnTo>
                <a:lnTo>
                  <a:pt x="353997" y="937888"/>
                </a:lnTo>
                <a:lnTo>
                  <a:pt x="356948" y="948870"/>
                </a:lnTo>
                <a:lnTo>
                  <a:pt x="362582" y="952117"/>
                </a:lnTo>
                <a:lnTo>
                  <a:pt x="373531" y="949167"/>
                </a:lnTo>
                <a:lnTo>
                  <a:pt x="376775" y="943528"/>
                </a:lnTo>
                <a:lnTo>
                  <a:pt x="373823" y="932545"/>
                </a:lnTo>
                <a:lnTo>
                  <a:pt x="368190" y="929298"/>
                </a:lnTo>
                <a:close/>
              </a:path>
              <a:path w="5249545" h="2566670">
                <a:moveTo>
                  <a:pt x="357510" y="889581"/>
                </a:moveTo>
                <a:lnTo>
                  <a:pt x="346560" y="892531"/>
                </a:lnTo>
                <a:lnTo>
                  <a:pt x="343316" y="898171"/>
                </a:lnTo>
                <a:lnTo>
                  <a:pt x="346268" y="909153"/>
                </a:lnTo>
                <a:lnTo>
                  <a:pt x="351901" y="912401"/>
                </a:lnTo>
                <a:lnTo>
                  <a:pt x="362850" y="909450"/>
                </a:lnTo>
                <a:lnTo>
                  <a:pt x="366095" y="903812"/>
                </a:lnTo>
                <a:lnTo>
                  <a:pt x="363142" y="892829"/>
                </a:lnTo>
                <a:lnTo>
                  <a:pt x="357510" y="889581"/>
                </a:lnTo>
                <a:close/>
              </a:path>
              <a:path w="5249545" h="2566670">
                <a:moveTo>
                  <a:pt x="346829" y="849864"/>
                </a:moveTo>
                <a:lnTo>
                  <a:pt x="335879" y="852815"/>
                </a:lnTo>
                <a:lnTo>
                  <a:pt x="332635" y="858455"/>
                </a:lnTo>
                <a:lnTo>
                  <a:pt x="335587" y="869436"/>
                </a:lnTo>
                <a:lnTo>
                  <a:pt x="341221" y="872684"/>
                </a:lnTo>
                <a:lnTo>
                  <a:pt x="352169" y="869734"/>
                </a:lnTo>
                <a:lnTo>
                  <a:pt x="355414" y="864095"/>
                </a:lnTo>
                <a:lnTo>
                  <a:pt x="352461" y="853112"/>
                </a:lnTo>
                <a:lnTo>
                  <a:pt x="346829" y="849864"/>
                </a:lnTo>
                <a:close/>
              </a:path>
              <a:path w="5249545" h="2566670">
                <a:moveTo>
                  <a:pt x="336148" y="810149"/>
                </a:moveTo>
                <a:lnTo>
                  <a:pt x="325198" y="813098"/>
                </a:lnTo>
                <a:lnTo>
                  <a:pt x="321955" y="818738"/>
                </a:lnTo>
                <a:lnTo>
                  <a:pt x="324906" y="829720"/>
                </a:lnTo>
                <a:lnTo>
                  <a:pt x="330540" y="832967"/>
                </a:lnTo>
                <a:lnTo>
                  <a:pt x="341489" y="830017"/>
                </a:lnTo>
                <a:lnTo>
                  <a:pt x="344733" y="824378"/>
                </a:lnTo>
                <a:lnTo>
                  <a:pt x="341781" y="813395"/>
                </a:lnTo>
                <a:lnTo>
                  <a:pt x="336148" y="810149"/>
                </a:lnTo>
                <a:close/>
              </a:path>
              <a:path w="5249545" h="2566670">
                <a:moveTo>
                  <a:pt x="325467" y="770432"/>
                </a:moveTo>
                <a:lnTo>
                  <a:pt x="314518" y="773381"/>
                </a:lnTo>
                <a:lnTo>
                  <a:pt x="311274" y="779021"/>
                </a:lnTo>
                <a:lnTo>
                  <a:pt x="314225" y="790003"/>
                </a:lnTo>
                <a:lnTo>
                  <a:pt x="319859" y="793250"/>
                </a:lnTo>
                <a:lnTo>
                  <a:pt x="330808" y="790300"/>
                </a:lnTo>
                <a:lnTo>
                  <a:pt x="334053" y="784661"/>
                </a:lnTo>
                <a:lnTo>
                  <a:pt x="331100" y="773678"/>
                </a:lnTo>
                <a:lnTo>
                  <a:pt x="325467" y="770432"/>
                </a:lnTo>
                <a:close/>
              </a:path>
              <a:path w="5249545" h="2566670">
                <a:moveTo>
                  <a:pt x="304841" y="734513"/>
                </a:moveTo>
                <a:lnTo>
                  <a:pt x="302054" y="734880"/>
                </a:lnTo>
                <a:lnTo>
                  <a:pt x="294812" y="739343"/>
                </a:lnTo>
                <a:lnTo>
                  <a:pt x="293307" y="745675"/>
                </a:lnTo>
                <a:lnTo>
                  <a:pt x="299262" y="755359"/>
                </a:lnTo>
                <a:lnTo>
                  <a:pt x="305586" y="756866"/>
                </a:lnTo>
                <a:lnTo>
                  <a:pt x="315243" y="750914"/>
                </a:lnTo>
                <a:lnTo>
                  <a:pt x="316746" y="744583"/>
                </a:lnTo>
                <a:lnTo>
                  <a:pt x="312277" y="737316"/>
                </a:lnTo>
                <a:lnTo>
                  <a:pt x="309953" y="735731"/>
                </a:lnTo>
                <a:lnTo>
                  <a:pt x="304841" y="734513"/>
                </a:lnTo>
                <a:close/>
              </a:path>
              <a:path w="5249545" h="2566670">
                <a:moveTo>
                  <a:pt x="283310" y="699482"/>
                </a:moveTo>
                <a:lnTo>
                  <a:pt x="280522" y="699851"/>
                </a:lnTo>
                <a:lnTo>
                  <a:pt x="273279" y="704315"/>
                </a:lnTo>
                <a:lnTo>
                  <a:pt x="271776" y="710645"/>
                </a:lnTo>
                <a:lnTo>
                  <a:pt x="277731" y="720330"/>
                </a:lnTo>
                <a:lnTo>
                  <a:pt x="284054" y="721836"/>
                </a:lnTo>
                <a:lnTo>
                  <a:pt x="293710" y="715885"/>
                </a:lnTo>
                <a:lnTo>
                  <a:pt x="295215" y="709554"/>
                </a:lnTo>
                <a:lnTo>
                  <a:pt x="290746" y="702285"/>
                </a:lnTo>
                <a:lnTo>
                  <a:pt x="288422" y="700700"/>
                </a:lnTo>
                <a:lnTo>
                  <a:pt x="283310" y="699482"/>
                </a:lnTo>
                <a:close/>
              </a:path>
              <a:path w="5249545" h="2566670">
                <a:moveTo>
                  <a:pt x="261778" y="664453"/>
                </a:moveTo>
                <a:lnTo>
                  <a:pt x="258991" y="664820"/>
                </a:lnTo>
                <a:lnTo>
                  <a:pt x="251748" y="669284"/>
                </a:lnTo>
                <a:lnTo>
                  <a:pt x="250243" y="675615"/>
                </a:lnTo>
                <a:lnTo>
                  <a:pt x="256199" y="685299"/>
                </a:lnTo>
                <a:lnTo>
                  <a:pt x="262522" y="686807"/>
                </a:lnTo>
                <a:lnTo>
                  <a:pt x="272178" y="680854"/>
                </a:lnTo>
                <a:lnTo>
                  <a:pt x="273683" y="674524"/>
                </a:lnTo>
                <a:lnTo>
                  <a:pt x="269214" y="667256"/>
                </a:lnTo>
                <a:lnTo>
                  <a:pt x="266890" y="665671"/>
                </a:lnTo>
                <a:lnTo>
                  <a:pt x="261778" y="664453"/>
                </a:lnTo>
                <a:close/>
              </a:path>
              <a:path w="5249545" h="2566670">
                <a:moveTo>
                  <a:pt x="240247" y="629424"/>
                </a:moveTo>
                <a:lnTo>
                  <a:pt x="237458" y="629791"/>
                </a:lnTo>
                <a:lnTo>
                  <a:pt x="230216" y="634255"/>
                </a:lnTo>
                <a:lnTo>
                  <a:pt x="228711" y="640586"/>
                </a:lnTo>
                <a:lnTo>
                  <a:pt x="234666" y="650270"/>
                </a:lnTo>
                <a:lnTo>
                  <a:pt x="240990" y="651777"/>
                </a:lnTo>
                <a:lnTo>
                  <a:pt x="250647" y="645825"/>
                </a:lnTo>
                <a:lnTo>
                  <a:pt x="252150" y="639494"/>
                </a:lnTo>
                <a:lnTo>
                  <a:pt x="247681" y="632227"/>
                </a:lnTo>
                <a:lnTo>
                  <a:pt x="245358" y="630641"/>
                </a:lnTo>
                <a:lnTo>
                  <a:pt x="240247" y="629424"/>
                </a:lnTo>
                <a:close/>
              </a:path>
              <a:path w="5249545" h="2566670">
                <a:moveTo>
                  <a:pt x="6413" y="612809"/>
                </a:moveTo>
                <a:lnTo>
                  <a:pt x="1315" y="616847"/>
                </a:lnTo>
                <a:lnTo>
                  <a:pt x="0" y="628143"/>
                </a:lnTo>
                <a:lnTo>
                  <a:pt x="4033" y="633246"/>
                </a:lnTo>
                <a:lnTo>
                  <a:pt x="15295" y="634560"/>
                </a:lnTo>
                <a:lnTo>
                  <a:pt x="20393" y="630523"/>
                </a:lnTo>
                <a:lnTo>
                  <a:pt x="21709" y="619226"/>
                </a:lnTo>
                <a:lnTo>
                  <a:pt x="17675" y="614123"/>
                </a:lnTo>
                <a:lnTo>
                  <a:pt x="6413" y="612809"/>
                </a:lnTo>
                <a:close/>
              </a:path>
              <a:path w="5249545" h="2566670">
                <a:moveTo>
                  <a:pt x="227434" y="590289"/>
                </a:moveTo>
                <a:lnTo>
                  <a:pt x="216733" y="594042"/>
                </a:lnTo>
                <a:lnTo>
                  <a:pt x="213914" y="599906"/>
                </a:lnTo>
                <a:lnTo>
                  <a:pt x="217669" y="610640"/>
                </a:lnTo>
                <a:lnTo>
                  <a:pt x="223526" y="613462"/>
                </a:lnTo>
                <a:lnTo>
                  <a:pt x="234228" y="609709"/>
                </a:lnTo>
                <a:lnTo>
                  <a:pt x="237046" y="603845"/>
                </a:lnTo>
                <a:lnTo>
                  <a:pt x="233291" y="593111"/>
                </a:lnTo>
                <a:lnTo>
                  <a:pt x="227434" y="590289"/>
                </a:lnTo>
                <a:close/>
              </a:path>
              <a:path w="5249545" h="2566670">
                <a:moveTo>
                  <a:pt x="11173" y="571955"/>
                </a:moveTo>
                <a:lnTo>
                  <a:pt x="6076" y="575993"/>
                </a:lnTo>
                <a:lnTo>
                  <a:pt x="4761" y="587289"/>
                </a:lnTo>
                <a:lnTo>
                  <a:pt x="8794" y="592392"/>
                </a:lnTo>
                <a:lnTo>
                  <a:pt x="20057" y="593707"/>
                </a:lnTo>
                <a:lnTo>
                  <a:pt x="25154" y="589668"/>
                </a:lnTo>
                <a:lnTo>
                  <a:pt x="26469" y="578373"/>
                </a:lnTo>
                <a:lnTo>
                  <a:pt x="22437" y="573269"/>
                </a:lnTo>
                <a:lnTo>
                  <a:pt x="11173" y="571955"/>
                </a:lnTo>
                <a:close/>
              </a:path>
              <a:path w="5249545" h="2566670">
                <a:moveTo>
                  <a:pt x="213869" y="551469"/>
                </a:moveTo>
                <a:lnTo>
                  <a:pt x="203165" y="555216"/>
                </a:lnTo>
                <a:lnTo>
                  <a:pt x="200343" y="561078"/>
                </a:lnTo>
                <a:lnTo>
                  <a:pt x="204092" y="571813"/>
                </a:lnTo>
                <a:lnTo>
                  <a:pt x="209947" y="574639"/>
                </a:lnTo>
                <a:lnTo>
                  <a:pt x="220652" y="570891"/>
                </a:lnTo>
                <a:lnTo>
                  <a:pt x="223474" y="565029"/>
                </a:lnTo>
                <a:lnTo>
                  <a:pt x="219725" y="554295"/>
                </a:lnTo>
                <a:lnTo>
                  <a:pt x="213869" y="551469"/>
                </a:lnTo>
                <a:close/>
              </a:path>
              <a:path w="5249545" h="2566670">
                <a:moveTo>
                  <a:pt x="15934" y="531101"/>
                </a:moveTo>
                <a:lnTo>
                  <a:pt x="10836" y="535139"/>
                </a:lnTo>
                <a:lnTo>
                  <a:pt x="9522" y="546435"/>
                </a:lnTo>
                <a:lnTo>
                  <a:pt x="13554" y="551539"/>
                </a:lnTo>
                <a:lnTo>
                  <a:pt x="24818" y="552852"/>
                </a:lnTo>
                <a:lnTo>
                  <a:pt x="29916" y="548815"/>
                </a:lnTo>
                <a:lnTo>
                  <a:pt x="31230" y="537519"/>
                </a:lnTo>
                <a:lnTo>
                  <a:pt x="27197" y="532415"/>
                </a:lnTo>
                <a:lnTo>
                  <a:pt x="15934" y="531101"/>
                </a:lnTo>
                <a:close/>
              </a:path>
              <a:path w="5249545" h="2566670">
                <a:moveTo>
                  <a:pt x="200296" y="512648"/>
                </a:moveTo>
                <a:lnTo>
                  <a:pt x="189593" y="516394"/>
                </a:lnTo>
                <a:lnTo>
                  <a:pt x="186771" y="522257"/>
                </a:lnTo>
                <a:lnTo>
                  <a:pt x="190520" y="532992"/>
                </a:lnTo>
                <a:lnTo>
                  <a:pt x="196376" y="535816"/>
                </a:lnTo>
                <a:lnTo>
                  <a:pt x="207079" y="532070"/>
                </a:lnTo>
                <a:lnTo>
                  <a:pt x="209901" y="526207"/>
                </a:lnTo>
                <a:lnTo>
                  <a:pt x="206152" y="515472"/>
                </a:lnTo>
                <a:lnTo>
                  <a:pt x="200296" y="512648"/>
                </a:lnTo>
                <a:close/>
              </a:path>
              <a:path w="5249545" h="2566670">
                <a:moveTo>
                  <a:pt x="20695" y="490247"/>
                </a:moveTo>
                <a:lnTo>
                  <a:pt x="15598" y="494285"/>
                </a:lnTo>
                <a:lnTo>
                  <a:pt x="14282" y="505581"/>
                </a:lnTo>
                <a:lnTo>
                  <a:pt x="18315" y="510684"/>
                </a:lnTo>
                <a:lnTo>
                  <a:pt x="29578" y="511999"/>
                </a:lnTo>
                <a:lnTo>
                  <a:pt x="34676" y="507961"/>
                </a:lnTo>
                <a:lnTo>
                  <a:pt x="35991" y="496665"/>
                </a:lnTo>
                <a:lnTo>
                  <a:pt x="31958" y="491562"/>
                </a:lnTo>
                <a:lnTo>
                  <a:pt x="20695" y="490247"/>
                </a:lnTo>
                <a:close/>
              </a:path>
              <a:path w="5249545" h="2566670">
                <a:moveTo>
                  <a:pt x="186725" y="473826"/>
                </a:moveTo>
                <a:lnTo>
                  <a:pt x="176020" y="477572"/>
                </a:lnTo>
                <a:lnTo>
                  <a:pt x="173198" y="483434"/>
                </a:lnTo>
                <a:lnTo>
                  <a:pt x="176947" y="494169"/>
                </a:lnTo>
                <a:lnTo>
                  <a:pt x="182803" y="496995"/>
                </a:lnTo>
                <a:lnTo>
                  <a:pt x="193507" y="493248"/>
                </a:lnTo>
                <a:lnTo>
                  <a:pt x="196329" y="487386"/>
                </a:lnTo>
                <a:lnTo>
                  <a:pt x="192580" y="476650"/>
                </a:lnTo>
                <a:lnTo>
                  <a:pt x="186725" y="473826"/>
                </a:lnTo>
                <a:close/>
              </a:path>
              <a:path w="5249545" h="2566670">
                <a:moveTo>
                  <a:pt x="25455" y="449393"/>
                </a:moveTo>
                <a:lnTo>
                  <a:pt x="20359" y="453431"/>
                </a:lnTo>
                <a:lnTo>
                  <a:pt x="19043" y="464727"/>
                </a:lnTo>
                <a:lnTo>
                  <a:pt x="23077" y="469831"/>
                </a:lnTo>
                <a:lnTo>
                  <a:pt x="34339" y="471145"/>
                </a:lnTo>
                <a:lnTo>
                  <a:pt x="39437" y="467107"/>
                </a:lnTo>
                <a:lnTo>
                  <a:pt x="40753" y="455811"/>
                </a:lnTo>
                <a:lnTo>
                  <a:pt x="36719" y="450707"/>
                </a:lnTo>
                <a:lnTo>
                  <a:pt x="25455" y="449393"/>
                </a:lnTo>
                <a:close/>
              </a:path>
              <a:path w="5249545" h="2566670">
                <a:moveTo>
                  <a:pt x="173153" y="435004"/>
                </a:moveTo>
                <a:lnTo>
                  <a:pt x="162449" y="438750"/>
                </a:lnTo>
                <a:lnTo>
                  <a:pt x="159627" y="444611"/>
                </a:lnTo>
                <a:lnTo>
                  <a:pt x="163376" y="455348"/>
                </a:lnTo>
                <a:lnTo>
                  <a:pt x="169231" y="458174"/>
                </a:lnTo>
                <a:lnTo>
                  <a:pt x="179936" y="454427"/>
                </a:lnTo>
                <a:lnTo>
                  <a:pt x="182758" y="448565"/>
                </a:lnTo>
                <a:lnTo>
                  <a:pt x="179009" y="437828"/>
                </a:lnTo>
                <a:lnTo>
                  <a:pt x="173153" y="435004"/>
                </a:lnTo>
                <a:close/>
              </a:path>
              <a:path w="5249545" h="2566670">
                <a:moveTo>
                  <a:pt x="30218" y="408538"/>
                </a:moveTo>
                <a:lnTo>
                  <a:pt x="25120" y="412576"/>
                </a:lnTo>
                <a:lnTo>
                  <a:pt x="23803" y="423872"/>
                </a:lnTo>
                <a:lnTo>
                  <a:pt x="27835" y="428975"/>
                </a:lnTo>
                <a:lnTo>
                  <a:pt x="39099" y="430292"/>
                </a:lnTo>
                <a:lnTo>
                  <a:pt x="44197" y="426255"/>
                </a:lnTo>
                <a:lnTo>
                  <a:pt x="45514" y="414959"/>
                </a:lnTo>
                <a:lnTo>
                  <a:pt x="41482" y="409855"/>
                </a:lnTo>
                <a:lnTo>
                  <a:pt x="30218" y="408538"/>
                </a:lnTo>
                <a:close/>
              </a:path>
              <a:path w="5249545" h="2566670">
                <a:moveTo>
                  <a:pt x="164254" y="395759"/>
                </a:moveTo>
                <a:lnTo>
                  <a:pt x="153125" y="397931"/>
                </a:lnTo>
                <a:lnTo>
                  <a:pt x="149492" y="403327"/>
                </a:lnTo>
                <a:lnTo>
                  <a:pt x="151664" y="414491"/>
                </a:lnTo>
                <a:lnTo>
                  <a:pt x="157055" y="418127"/>
                </a:lnTo>
                <a:lnTo>
                  <a:pt x="168186" y="415955"/>
                </a:lnTo>
                <a:lnTo>
                  <a:pt x="171818" y="410559"/>
                </a:lnTo>
                <a:lnTo>
                  <a:pt x="169645" y="399395"/>
                </a:lnTo>
                <a:lnTo>
                  <a:pt x="164254" y="395759"/>
                </a:lnTo>
                <a:close/>
              </a:path>
              <a:path w="5249545" h="2566670">
                <a:moveTo>
                  <a:pt x="34980" y="367685"/>
                </a:moveTo>
                <a:lnTo>
                  <a:pt x="29881" y="371721"/>
                </a:lnTo>
                <a:lnTo>
                  <a:pt x="28564" y="383018"/>
                </a:lnTo>
                <a:lnTo>
                  <a:pt x="32595" y="388122"/>
                </a:lnTo>
                <a:lnTo>
                  <a:pt x="43859" y="389439"/>
                </a:lnTo>
                <a:lnTo>
                  <a:pt x="48957" y="385401"/>
                </a:lnTo>
                <a:lnTo>
                  <a:pt x="50275" y="374106"/>
                </a:lnTo>
                <a:lnTo>
                  <a:pt x="46243" y="369002"/>
                </a:lnTo>
                <a:lnTo>
                  <a:pt x="34980" y="367685"/>
                </a:lnTo>
                <a:close/>
              </a:path>
              <a:path w="5249545" h="2566670">
                <a:moveTo>
                  <a:pt x="156386" y="355390"/>
                </a:moveTo>
                <a:lnTo>
                  <a:pt x="145256" y="357562"/>
                </a:lnTo>
                <a:lnTo>
                  <a:pt x="141624" y="362958"/>
                </a:lnTo>
                <a:lnTo>
                  <a:pt x="143797" y="374121"/>
                </a:lnTo>
                <a:lnTo>
                  <a:pt x="149186" y="377757"/>
                </a:lnTo>
                <a:lnTo>
                  <a:pt x="160317" y="375585"/>
                </a:lnTo>
                <a:lnTo>
                  <a:pt x="163949" y="370189"/>
                </a:lnTo>
                <a:lnTo>
                  <a:pt x="161776" y="359026"/>
                </a:lnTo>
                <a:lnTo>
                  <a:pt x="156386" y="355390"/>
                </a:lnTo>
                <a:close/>
              </a:path>
              <a:path w="5249545" h="2566670">
                <a:moveTo>
                  <a:pt x="39740" y="326830"/>
                </a:moveTo>
                <a:lnTo>
                  <a:pt x="34643" y="330868"/>
                </a:lnTo>
                <a:lnTo>
                  <a:pt x="33324" y="342164"/>
                </a:lnTo>
                <a:lnTo>
                  <a:pt x="37357" y="347267"/>
                </a:lnTo>
                <a:lnTo>
                  <a:pt x="48619" y="348584"/>
                </a:lnTo>
                <a:lnTo>
                  <a:pt x="53718" y="344548"/>
                </a:lnTo>
                <a:lnTo>
                  <a:pt x="55035" y="333253"/>
                </a:lnTo>
                <a:lnTo>
                  <a:pt x="51004" y="328148"/>
                </a:lnTo>
                <a:lnTo>
                  <a:pt x="39740" y="326830"/>
                </a:lnTo>
                <a:close/>
              </a:path>
              <a:path w="5249545" h="2566670">
                <a:moveTo>
                  <a:pt x="148518" y="315020"/>
                </a:moveTo>
                <a:lnTo>
                  <a:pt x="137388" y="317191"/>
                </a:lnTo>
                <a:lnTo>
                  <a:pt x="133756" y="322588"/>
                </a:lnTo>
                <a:lnTo>
                  <a:pt x="135929" y="333750"/>
                </a:lnTo>
                <a:lnTo>
                  <a:pt x="141319" y="337388"/>
                </a:lnTo>
                <a:lnTo>
                  <a:pt x="152449" y="335216"/>
                </a:lnTo>
                <a:lnTo>
                  <a:pt x="156081" y="329820"/>
                </a:lnTo>
                <a:lnTo>
                  <a:pt x="153908" y="318656"/>
                </a:lnTo>
                <a:lnTo>
                  <a:pt x="148518" y="315020"/>
                </a:lnTo>
                <a:close/>
              </a:path>
              <a:path w="5249545" h="2566670">
                <a:moveTo>
                  <a:pt x="44502" y="285977"/>
                </a:moveTo>
                <a:lnTo>
                  <a:pt x="39403" y="290014"/>
                </a:lnTo>
                <a:lnTo>
                  <a:pt x="38086" y="301310"/>
                </a:lnTo>
                <a:lnTo>
                  <a:pt x="42118" y="306414"/>
                </a:lnTo>
                <a:lnTo>
                  <a:pt x="53380" y="307731"/>
                </a:lnTo>
                <a:lnTo>
                  <a:pt x="58478" y="303695"/>
                </a:lnTo>
                <a:lnTo>
                  <a:pt x="59796" y="292398"/>
                </a:lnTo>
                <a:lnTo>
                  <a:pt x="55764" y="287294"/>
                </a:lnTo>
                <a:lnTo>
                  <a:pt x="44502" y="285977"/>
                </a:lnTo>
                <a:close/>
              </a:path>
              <a:path w="5249545" h="2566670">
                <a:moveTo>
                  <a:pt x="140651" y="274650"/>
                </a:moveTo>
                <a:lnTo>
                  <a:pt x="129520" y="276821"/>
                </a:lnTo>
                <a:lnTo>
                  <a:pt x="125888" y="282219"/>
                </a:lnTo>
                <a:lnTo>
                  <a:pt x="128061" y="293381"/>
                </a:lnTo>
                <a:lnTo>
                  <a:pt x="133451" y="297017"/>
                </a:lnTo>
                <a:lnTo>
                  <a:pt x="144581" y="294847"/>
                </a:lnTo>
                <a:lnTo>
                  <a:pt x="148214" y="289450"/>
                </a:lnTo>
                <a:lnTo>
                  <a:pt x="146041" y="278287"/>
                </a:lnTo>
                <a:lnTo>
                  <a:pt x="140651" y="274650"/>
                </a:lnTo>
                <a:close/>
              </a:path>
              <a:path w="5249545" h="2566670">
                <a:moveTo>
                  <a:pt x="49263" y="245123"/>
                </a:moveTo>
                <a:lnTo>
                  <a:pt x="44164" y="249160"/>
                </a:lnTo>
                <a:lnTo>
                  <a:pt x="42847" y="260456"/>
                </a:lnTo>
                <a:lnTo>
                  <a:pt x="46878" y="265559"/>
                </a:lnTo>
                <a:lnTo>
                  <a:pt x="58141" y="266877"/>
                </a:lnTo>
                <a:lnTo>
                  <a:pt x="63239" y="262840"/>
                </a:lnTo>
                <a:lnTo>
                  <a:pt x="64557" y="251545"/>
                </a:lnTo>
                <a:lnTo>
                  <a:pt x="60525" y="246440"/>
                </a:lnTo>
                <a:lnTo>
                  <a:pt x="49263" y="245123"/>
                </a:lnTo>
                <a:close/>
              </a:path>
              <a:path w="5249545" h="2566670">
                <a:moveTo>
                  <a:pt x="132782" y="234281"/>
                </a:moveTo>
                <a:lnTo>
                  <a:pt x="121653" y="236452"/>
                </a:lnTo>
                <a:lnTo>
                  <a:pt x="118021" y="241849"/>
                </a:lnTo>
                <a:lnTo>
                  <a:pt x="120192" y="253011"/>
                </a:lnTo>
                <a:lnTo>
                  <a:pt x="125583" y="256647"/>
                </a:lnTo>
                <a:lnTo>
                  <a:pt x="136712" y="254476"/>
                </a:lnTo>
                <a:lnTo>
                  <a:pt x="140345" y="249081"/>
                </a:lnTo>
                <a:lnTo>
                  <a:pt x="138173" y="237917"/>
                </a:lnTo>
                <a:lnTo>
                  <a:pt x="132782" y="234281"/>
                </a:lnTo>
                <a:close/>
              </a:path>
              <a:path w="5249545" h="2566670">
                <a:moveTo>
                  <a:pt x="54023" y="204269"/>
                </a:moveTo>
                <a:lnTo>
                  <a:pt x="48925" y="208306"/>
                </a:lnTo>
                <a:lnTo>
                  <a:pt x="47608" y="219603"/>
                </a:lnTo>
                <a:lnTo>
                  <a:pt x="51640" y="224706"/>
                </a:lnTo>
                <a:lnTo>
                  <a:pt x="62903" y="226023"/>
                </a:lnTo>
                <a:lnTo>
                  <a:pt x="68000" y="221985"/>
                </a:lnTo>
                <a:lnTo>
                  <a:pt x="69317" y="210690"/>
                </a:lnTo>
                <a:lnTo>
                  <a:pt x="65285" y="205586"/>
                </a:lnTo>
                <a:lnTo>
                  <a:pt x="54023" y="204269"/>
                </a:lnTo>
                <a:close/>
              </a:path>
              <a:path w="5249545" h="2566670">
                <a:moveTo>
                  <a:pt x="124914" y="193912"/>
                </a:moveTo>
                <a:lnTo>
                  <a:pt x="113784" y="196082"/>
                </a:lnTo>
                <a:lnTo>
                  <a:pt x="110152" y="201479"/>
                </a:lnTo>
                <a:lnTo>
                  <a:pt x="112325" y="212642"/>
                </a:lnTo>
                <a:lnTo>
                  <a:pt x="117715" y="216279"/>
                </a:lnTo>
                <a:lnTo>
                  <a:pt x="128845" y="214108"/>
                </a:lnTo>
                <a:lnTo>
                  <a:pt x="132477" y="208710"/>
                </a:lnTo>
                <a:lnTo>
                  <a:pt x="130304" y="197548"/>
                </a:lnTo>
                <a:lnTo>
                  <a:pt x="124914" y="193912"/>
                </a:lnTo>
                <a:close/>
              </a:path>
              <a:path w="5249545" h="2566670">
                <a:moveTo>
                  <a:pt x="58783" y="163415"/>
                </a:moveTo>
                <a:lnTo>
                  <a:pt x="53685" y="167453"/>
                </a:lnTo>
                <a:lnTo>
                  <a:pt x="52368" y="178749"/>
                </a:lnTo>
                <a:lnTo>
                  <a:pt x="56400" y="183852"/>
                </a:lnTo>
                <a:lnTo>
                  <a:pt x="67664" y="185169"/>
                </a:lnTo>
                <a:lnTo>
                  <a:pt x="72762" y="181132"/>
                </a:lnTo>
                <a:lnTo>
                  <a:pt x="74079" y="169837"/>
                </a:lnTo>
                <a:lnTo>
                  <a:pt x="70046" y="164732"/>
                </a:lnTo>
                <a:lnTo>
                  <a:pt x="58783" y="163415"/>
                </a:lnTo>
                <a:close/>
              </a:path>
              <a:path w="5249545" h="2566670">
                <a:moveTo>
                  <a:pt x="117043" y="153541"/>
                </a:moveTo>
                <a:lnTo>
                  <a:pt x="105914" y="155714"/>
                </a:lnTo>
                <a:lnTo>
                  <a:pt x="102283" y="161113"/>
                </a:lnTo>
                <a:lnTo>
                  <a:pt x="104460" y="172275"/>
                </a:lnTo>
                <a:lnTo>
                  <a:pt x="109851" y="175910"/>
                </a:lnTo>
                <a:lnTo>
                  <a:pt x="120980" y="173736"/>
                </a:lnTo>
                <a:lnTo>
                  <a:pt x="124611" y="168338"/>
                </a:lnTo>
                <a:lnTo>
                  <a:pt x="122434" y="157175"/>
                </a:lnTo>
                <a:lnTo>
                  <a:pt x="117043" y="153541"/>
                </a:lnTo>
                <a:close/>
              </a:path>
              <a:path w="5249545" h="2566670">
                <a:moveTo>
                  <a:pt x="63544" y="122562"/>
                </a:moveTo>
                <a:lnTo>
                  <a:pt x="58446" y="126599"/>
                </a:lnTo>
                <a:lnTo>
                  <a:pt x="57129" y="137896"/>
                </a:lnTo>
                <a:lnTo>
                  <a:pt x="61161" y="142999"/>
                </a:lnTo>
                <a:lnTo>
                  <a:pt x="72424" y="144315"/>
                </a:lnTo>
                <a:lnTo>
                  <a:pt x="77523" y="140277"/>
                </a:lnTo>
                <a:lnTo>
                  <a:pt x="78840" y="128982"/>
                </a:lnTo>
                <a:lnTo>
                  <a:pt x="74806" y="123878"/>
                </a:lnTo>
                <a:lnTo>
                  <a:pt x="63544" y="122562"/>
                </a:lnTo>
                <a:close/>
              </a:path>
              <a:path w="5249545" h="2566670">
                <a:moveTo>
                  <a:pt x="109175" y="113170"/>
                </a:moveTo>
                <a:lnTo>
                  <a:pt x="98046" y="115346"/>
                </a:lnTo>
                <a:lnTo>
                  <a:pt x="94415" y="120743"/>
                </a:lnTo>
                <a:lnTo>
                  <a:pt x="96591" y="131906"/>
                </a:lnTo>
                <a:lnTo>
                  <a:pt x="101983" y="135540"/>
                </a:lnTo>
                <a:lnTo>
                  <a:pt x="113112" y="133366"/>
                </a:lnTo>
                <a:lnTo>
                  <a:pt x="116743" y="127969"/>
                </a:lnTo>
                <a:lnTo>
                  <a:pt x="114566" y="116806"/>
                </a:lnTo>
                <a:lnTo>
                  <a:pt x="109175" y="113170"/>
                </a:lnTo>
                <a:close/>
              </a:path>
              <a:path w="5249545" h="2566670">
                <a:moveTo>
                  <a:pt x="68305" y="81707"/>
                </a:moveTo>
                <a:lnTo>
                  <a:pt x="63207" y="85745"/>
                </a:lnTo>
                <a:lnTo>
                  <a:pt x="61889" y="97041"/>
                </a:lnTo>
                <a:lnTo>
                  <a:pt x="65921" y="102144"/>
                </a:lnTo>
                <a:lnTo>
                  <a:pt x="77185" y="103461"/>
                </a:lnTo>
                <a:lnTo>
                  <a:pt x="82283" y="99424"/>
                </a:lnTo>
                <a:lnTo>
                  <a:pt x="83600" y="88129"/>
                </a:lnTo>
                <a:lnTo>
                  <a:pt x="79568" y="83024"/>
                </a:lnTo>
                <a:lnTo>
                  <a:pt x="68305" y="81707"/>
                </a:lnTo>
                <a:close/>
              </a:path>
              <a:path w="5249545" h="2566670">
                <a:moveTo>
                  <a:pt x="101306" y="72801"/>
                </a:moveTo>
                <a:lnTo>
                  <a:pt x="90177" y="74976"/>
                </a:lnTo>
                <a:lnTo>
                  <a:pt x="86546" y="80374"/>
                </a:lnTo>
                <a:lnTo>
                  <a:pt x="88723" y="91536"/>
                </a:lnTo>
                <a:lnTo>
                  <a:pt x="94115" y="95171"/>
                </a:lnTo>
                <a:lnTo>
                  <a:pt x="105244" y="92995"/>
                </a:lnTo>
                <a:lnTo>
                  <a:pt x="108875" y="87598"/>
                </a:lnTo>
                <a:lnTo>
                  <a:pt x="106699" y="76436"/>
                </a:lnTo>
                <a:lnTo>
                  <a:pt x="101306" y="72801"/>
                </a:lnTo>
                <a:close/>
              </a:path>
              <a:path w="5249545" h="2566670">
                <a:moveTo>
                  <a:pt x="73066" y="40854"/>
                </a:moveTo>
                <a:lnTo>
                  <a:pt x="67967" y="44891"/>
                </a:lnTo>
                <a:lnTo>
                  <a:pt x="66650" y="56188"/>
                </a:lnTo>
                <a:lnTo>
                  <a:pt x="70683" y="61291"/>
                </a:lnTo>
                <a:lnTo>
                  <a:pt x="81946" y="62608"/>
                </a:lnTo>
                <a:lnTo>
                  <a:pt x="87044" y="58571"/>
                </a:lnTo>
                <a:lnTo>
                  <a:pt x="87694" y="52878"/>
                </a:lnTo>
                <a:lnTo>
                  <a:pt x="96089" y="52878"/>
                </a:lnTo>
                <a:lnTo>
                  <a:pt x="97377" y="52627"/>
                </a:lnTo>
                <a:lnTo>
                  <a:pt x="101006" y="47228"/>
                </a:lnTo>
                <a:lnTo>
                  <a:pt x="100077" y="42461"/>
                </a:lnTo>
                <a:lnTo>
                  <a:pt x="80396" y="42461"/>
                </a:lnTo>
                <a:lnTo>
                  <a:pt x="78698" y="41512"/>
                </a:lnTo>
                <a:lnTo>
                  <a:pt x="73066" y="40854"/>
                </a:lnTo>
                <a:close/>
              </a:path>
              <a:path w="5249545" h="2566670">
                <a:moveTo>
                  <a:pt x="96089" y="52878"/>
                </a:moveTo>
                <a:lnTo>
                  <a:pt x="87694" y="52878"/>
                </a:lnTo>
                <a:lnTo>
                  <a:pt x="91812" y="53714"/>
                </a:lnTo>
                <a:lnTo>
                  <a:pt x="96089" y="52878"/>
                </a:lnTo>
                <a:close/>
              </a:path>
              <a:path w="5249545" h="2566670">
                <a:moveTo>
                  <a:pt x="93438" y="32431"/>
                </a:moveTo>
                <a:lnTo>
                  <a:pt x="85091" y="34063"/>
                </a:lnTo>
                <a:lnTo>
                  <a:pt x="82792" y="35685"/>
                </a:lnTo>
                <a:lnTo>
                  <a:pt x="81325" y="37866"/>
                </a:lnTo>
                <a:lnTo>
                  <a:pt x="80396" y="42461"/>
                </a:lnTo>
                <a:lnTo>
                  <a:pt x="100077" y="42461"/>
                </a:lnTo>
                <a:lnTo>
                  <a:pt x="98830" y="36066"/>
                </a:lnTo>
                <a:lnTo>
                  <a:pt x="93438" y="32431"/>
                </a:lnTo>
                <a:close/>
              </a:path>
              <a:path w="5249545" h="2566670">
                <a:moveTo>
                  <a:pt x="77826" y="0"/>
                </a:moveTo>
                <a:lnTo>
                  <a:pt x="72729" y="4037"/>
                </a:lnTo>
                <a:lnTo>
                  <a:pt x="71412" y="15333"/>
                </a:lnTo>
                <a:lnTo>
                  <a:pt x="75444" y="20438"/>
                </a:lnTo>
                <a:lnTo>
                  <a:pt x="86706" y="21753"/>
                </a:lnTo>
                <a:lnTo>
                  <a:pt x="91804" y="17716"/>
                </a:lnTo>
                <a:lnTo>
                  <a:pt x="93122" y="6421"/>
                </a:lnTo>
                <a:lnTo>
                  <a:pt x="89090" y="1316"/>
                </a:lnTo>
                <a:lnTo>
                  <a:pt x="77826" y="0"/>
                </a:lnTo>
                <a:close/>
              </a:path>
            </a:pathLst>
          </a:custGeom>
          <a:solidFill>
            <a:srgbClr val="ED7D31"/>
          </a:solidFill>
        </p:spPr>
        <p:txBody>
          <a:bodyPr wrap="square" lIns="0" tIns="0" rIns="0" bIns="0" rtlCol="0"/>
          <a:lstStyle/>
          <a:p>
            <a:endParaRPr sz="1588">
              <a:solidFill>
                <a:srgbClr val="EEEDEA"/>
              </a:solidFill>
            </a:endParaRPr>
          </a:p>
        </p:txBody>
      </p:sp>
      <p:sp>
        <p:nvSpPr>
          <p:cNvPr id="78" name="object 78"/>
          <p:cNvSpPr txBox="1"/>
          <p:nvPr/>
        </p:nvSpPr>
        <p:spPr>
          <a:xfrm>
            <a:off x="2377741" y="5255969"/>
            <a:ext cx="52668" cy="109234"/>
          </a:xfrm>
          <a:prstGeom prst="rect">
            <a:avLst/>
          </a:prstGeom>
        </p:spPr>
        <p:txBody>
          <a:bodyPr vert="horz" wrap="square" lIns="0" tIns="14007" rIns="0" bIns="0" rtlCol="0">
            <a:spAutoFit/>
          </a:bodyPr>
          <a:lstStyle/>
          <a:p>
            <a:pPr>
              <a:spcBef>
                <a:spcPts val="110"/>
              </a:spcBef>
            </a:pPr>
            <a:r>
              <a:rPr sz="618" spc="9" dirty="0">
                <a:solidFill>
                  <a:srgbClr val="EEEDEA"/>
                </a:solidFill>
                <a:latin typeface="Calibri"/>
                <a:cs typeface="Calibri"/>
              </a:rPr>
              <a:t>0</a:t>
            </a:r>
            <a:endParaRPr sz="618">
              <a:solidFill>
                <a:srgbClr val="EEEDEA"/>
              </a:solidFill>
              <a:latin typeface="Calibri"/>
              <a:cs typeface="Calibri"/>
            </a:endParaRPr>
          </a:p>
        </p:txBody>
      </p:sp>
      <p:sp>
        <p:nvSpPr>
          <p:cNvPr id="79" name="object 79"/>
          <p:cNvSpPr txBox="1"/>
          <p:nvPr/>
        </p:nvSpPr>
        <p:spPr>
          <a:xfrm>
            <a:off x="2329914" y="4788298"/>
            <a:ext cx="101974" cy="109234"/>
          </a:xfrm>
          <a:prstGeom prst="rect">
            <a:avLst/>
          </a:prstGeom>
        </p:spPr>
        <p:txBody>
          <a:bodyPr vert="horz" wrap="square" lIns="0" tIns="14007" rIns="0" bIns="0" rtlCol="0">
            <a:spAutoFit/>
          </a:bodyPr>
          <a:lstStyle/>
          <a:p>
            <a:pPr>
              <a:spcBef>
                <a:spcPts val="110"/>
              </a:spcBef>
            </a:pPr>
            <a:r>
              <a:rPr sz="618" spc="40" dirty="0">
                <a:solidFill>
                  <a:srgbClr val="EEEDEA"/>
                </a:solidFill>
                <a:latin typeface="Calibri"/>
                <a:cs typeface="Calibri"/>
              </a:rPr>
              <a:t>50</a:t>
            </a:r>
            <a:endParaRPr sz="618">
              <a:solidFill>
                <a:srgbClr val="EEEDEA"/>
              </a:solidFill>
              <a:latin typeface="Calibri"/>
              <a:cs typeface="Calibri"/>
            </a:endParaRPr>
          </a:p>
        </p:txBody>
      </p:sp>
      <p:sp>
        <p:nvSpPr>
          <p:cNvPr id="80" name="object 80"/>
          <p:cNvSpPr txBox="1"/>
          <p:nvPr/>
        </p:nvSpPr>
        <p:spPr>
          <a:xfrm>
            <a:off x="2291146" y="4320628"/>
            <a:ext cx="147357" cy="109234"/>
          </a:xfrm>
          <a:prstGeom prst="rect">
            <a:avLst/>
          </a:prstGeom>
        </p:spPr>
        <p:txBody>
          <a:bodyPr vert="horz" wrap="square" lIns="0" tIns="14007" rIns="0" bIns="0" rtlCol="0">
            <a:spAutoFit/>
          </a:bodyPr>
          <a:lstStyle/>
          <a:p>
            <a:pPr>
              <a:spcBef>
                <a:spcPts val="110"/>
              </a:spcBef>
            </a:pPr>
            <a:r>
              <a:rPr sz="618" spc="40" dirty="0">
                <a:solidFill>
                  <a:srgbClr val="EEEDEA"/>
                </a:solidFill>
                <a:latin typeface="Calibri"/>
                <a:cs typeface="Calibri"/>
              </a:rPr>
              <a:t>100</a:t>
            </a:r>
            <a:endParaRPr sz="618">
              <a:solidFill>
                <a:srgbClr val="EEEDEA"/>
              </a:solidFill>
              <a:latin typeface="Calibri"/>
              <a:cs typeface="Calibri"/>
            </a:endParaRPr>
          </a:p>
        </p:txBody>
      </p:sp>
      <p:sp>
        <p:nvSpPr>
          <p:cNvPr id="81" name="object 81"/>
          <p:cNvSpPr txBox="1"/>
          <p:nvPr/>
        </p:nvSpPr>
        <p:spPr>
          <a:xfrm>
            <a:off x="2291146" y="2917615"/>
            <a:ext cx="147357" cy="1087066"/>
          </a:xfrm>
          <a:prstGeom prst="rect">
            <a:avLst/>
          </a:prstGeom>
        </p:spPr>
        <p:txBody>
          <a:bodyPr vert="horz" wrap="square" lIns="0" tIns="14007" rIns="0" bIns="0" rtlCol="0">
            <a:spAutoFit/>
          </a:bodyPr>
          <a:lstStyle/>
          <a:p>
            <a:pPr>
              <a:spcBef>
                <a:spcPts val="110"/>
              </a:spcBef>
            </a:pPr>
            <a:r>
              <a:rPr sz="618" spc="40" dirty="0">
                <a:solidFill>
                  <a:srgbClr val="EEEDEA"/>
                </a:solidFill>
                <a:latin typeface="Calibri"/>
                <a:cs typeface="Calibri"/>
              </a:rPr>
              <a:t>250</a:t>
            </a:r>
            <a:endParaRPr sz="618">
              <a:solidFill>
                <a:srgbClr val="EEEDEA"/>
              </a:solidFill>
              <a:latin typeface="Calibri"/>
              <a:cs typeface="Calibri"/>
            </a:endParaRPr>
          </a:p>
          <a:p>
            <a:pPr>
              <a:lnSpc>
                <a:spcPct val="100000"/>
              </a:lnSpc>
            </a:pPr>
            <a:endParaRPr sz="794">
              <a:solidFill>
                <a:srgbClr val="EEEDEA"/>
              </a:solidFill>
              <a:latin typeface="Times New Roman"/>
              <a:cs typeface="Times New Roman"/>
            </a:endParaRPr>
          </a:p>
          <a:p>
            <a:pPr>
              <a:lnSpc>
                <a:spcPct val="100000"/>
              </a:lnSpc>
            </a:pPr>
            <a:endParaRPr sz="794">
              <a:solidFill>
                <a:srgbClr val="EEEDEA"/>
              </a:solidFill>
              <a:latin typeface="Times New Roman"/>
              <a:cs typeface="Times New Roman"/>
            </a:endParaRPr>
          </a:p>
          <a:p>
            <a:pPr>
              <a:lnSpc>
                <a:spcPct val="100000"/>
              </a:lnSpc>
            </a:pPr>
            <a:endParaRPr sz="971">
              <a:solidFill>
                <a:srgbClr val="EEEDEA"/>
              </a:solidFill>
              <a:latin typeface="Times New Roman"/>
              <a:cs typeface="Times New Roman"/>
            </a:endParaRPr>
          </a:p>
          <a:p>
            <a:pPr>
              <a:lnSpc>
                <a:spcPct val="100000"/>
              </a:lnSpc>
            </a:pPr>
            <a:r>
              <a:rPr sz="618" spc="40" dirty="0">
                <a:solidFill>
                  <a:srgbClr val="EEEDEA"/>
                </a:solidFill>
                <a:latin typeface="Calibri"/>
                <a:cs typeface="Calibri"/>
              </a:rPr>
              <a:t>200</a:t>
            </a:r>
            <a:endParaRPr sz="618">
              <a:solidFill>
                <a:srgbClr val="EEEDEA"/>
              </a:solidFill>
              <a:latin typeface="Calibri"/>
              <a:cs typeface="Calibri"/>
            </a:endParaRPr>
          </a:p>
          <a:p>
            <a:pPr>
              <a:lnSpc>
                <a:spcPct val="100000"/>
              </a:lnSpc>
            </a:pPr>
            <a:endParaRPr sz="794">
              <a:solidFill>
                <a:srgbClr val="EEEDEA"/>
              </a:solidFill>
              <a:latin typeface="Times New Roman"/>
              <a:cs typeface="Times New Roman"/>
            </a:endParaRPr>
          </a:p>
          <a:p>
            <a:pPr>
              <a:lnSpc>
                <a:spcPct val="100000"/>
              </a:lnSpc>
            </a:pPr>
            <a:endParaRPr sz="794">
              <a:solidFill>
                <a:srgbClr val="EEEDEA"/>
              </a:solidFill>
              <a:latin typeface="Times New Roman"/>
              <a:cs typeface="Times New Roman"/>
            </a:endParaRPr>
          </a:p>
          <a:p>
            <a:pPr>
              <a:lnSpc>
                <a:spcPct val="100000"/>
              </a:lnSpc>
            </a:pPr>
            <a:endParaRPr sz="971">
              <a:solidFill>
                <a:srgbClr val="EEEDEA"/>
              </a:solidFill>
              <a:latin typeface="Times New Roman"/>
              <a:cs typeface="Times New Roman"/>
            </a:endParaRPr>
          </a:p>
          <a:p>
            <a:pPr>
              <a:lnSpc>
                <a:spcPct val="100000"/>
              </a:lnSpc>
            </a:pPr>
            <a:r>
              <a:rPr sz="618" spc="40" dirty="0">
                <a:solidFill>
                  <a:srgbClr val="EEEDEA"/>
                </a:solidFill>
                <a:latin typeface="Calibri"/>
                <a:cs typeface="Calibri"/>
              </a:rPr>
              <a:t>150</a:t>
            </a:r>
            <a:endParaRPr sz="618">
              <a:solidFill>
                <a:srgbClr val="EEEDEA"/>
              </a:solidFill>
              <a:latin typeface="Calibri"/>
              <a:cs typeface="Calibri"/>
            </a:endParaRPr>
          </a:p>
        </p:txBody>
      </p:sp>
      <p:sp>
        <p:nvSpPr>
          <p:cNvPr id="82" name="object 82"/>
          <p:cNvSpPr txBox="1"/>
          <p:nvPr/>
        </p:nvSpPr>
        <p:spPr>
          <a:xfrm>
            <a:off x="2291146" y="2449945"/>
            <a:ext cx="147357" cy="109234"/>
          </a:xfrm>
          <a:prstGeom prst="rect">
            <a:avLst/>
          </a:prstGeom>
        </p:spPr>
        <p:txBody>
          <a:bodyPr vert="horz" wrap="square" lIns="0" tIns="14007" rIns="0" bIns="0" rtlCol="0">
            <a:spAutoFit/>
          </a:bodyPr>
          <a:lstStyle/>
          <a:p>
            <a:pPr>
              <a:spcBef>
                <a:spcPts val="110"/>
              </a:spcBef>
            </a:pPr>
            <a:r>
              <a:rPr sz="618" spc="40" dirty="0">
                <a:solidFill>
                  <a:srgbClr val="EEEDEA"/>
                </a:solidFill>
                <a:latin typeface="Calibri"/>
                <a:cs typeface="Calibri"/>
              </a:rPr>
              <a:t>300</a:t>
            </a:r>
            <a:endParaRPr sz="618">
              <a:solidFill>
                <a:srgbClr val="EEEDEA"/>
              </a:solidFill>
              <a:latin typeface="Calibri"/>
              <a:cs typeface="Calibri"/>
            </a:endParaRPr>
          </a:p>
        </p:txBody>
      </p:sp>
      <p:sp>
        <p:nvSpPr>
          <p:cNvPr id="83" name="object 83"/>
          <p:cNvSpPr txBox="1"/>
          <p:nvPr/>
        </p:nvSpPr>
        <p:spPr>
          <a:xfrm>
            <a:off x="2474020" y="5357587"/>
            <a:ext cx="52668" cy="109234"/>
          </a:xfrm>
          <a:prstGeom prst="rect">
            <a:avLst/>
          </a:prstGeom>
        </p:spPr>
        <p:txBody>
          <a:bodyPr vert="horz" wrap="square" lIns="0" tIns="14007" rIns="0" bIns="0" rtlCol="0">
            <a:spAutoFit/>
          </a:bodyPr>
          <a:lstStyle/>
          <a:p>
            <a:pPr>
              <a:spcBef>
                <a:spcPts val="110"/>
              </a:spcBef>
            </a:pPr>
            <a:r>
              <a:rPr sz="618" spc="9" dirty="0">
                <a:solidFill>
                  <a:srgbClr val="EEEDEA"/>
                </a:solidFill>
                <a:latin typeface="Calibri"/>
                <a:cs typeface="Calibri"/>
              </a:rPr>
              <a:t>0</a:t>
            </a:r>
            <a:endParaRPr sz="618">
              <a:solidFill>
                <a:srgbClr val="EEEDEA"/>
              </a:solidFill>
              <a:latin typeface="Calibri"/>
              <a:cs typeface="Calibri"/>
            </a:endParaRPr>
          </a:p>
        </p:txBody>
      </p:sp>
      <p:sp>
        <p:nvSpPr>
          <p:cNvPr id="84" name="object 84"/>
          <p:cNvSpPr txBox="1"/>
          <p:nvPr/>
        </p:nvSpPr>
        <p:spPr>
          <a:xfrm>
            <a:off x="3128029" y="5357587"/>
            <a:ext cx="101974" cy="109234"/>
          </a:xfrm>
          <a:prstGeom prst="rect">
            <a:avLst/>
          </a:prstGeom>
        </p:spPr>
        <p:txBody>
          <a:bodyPr vert="horz" wrap="square" lIns="0" tIns="14007" rIns="0" bIns="0" rtlCol="0">
            <a:spAutoFit/>
          </a:bodyPr>
          <a:lstStyle/>
          <a:p>
            <a:pPr>
              <a:spcBef>
                <a:spcPts val="110"/>
              </a:spcBef>
            </a:pPr>
            <a:r>
              <a:rPr sz="618" spc="40" dirty="0">
                <a:solidFill>
                  <a:srgbClr val="EEEDEA"/>
                </a:solidFill>
                <a:latin typeface="Calibri"/>
                <a:cs typeface="Calibri"/>
              </a:rPr>
              <a:t>10</a:t>
            </a:r>
            <a:endParaRPr sz="618">
              <a:solidFill>
                <a:srgbClr val="EEEDEA"/>
              </a:solidFill>
              <a:latin typeface="Calibri"/>
              <a:cs typeface="Calibri"/>
            </a:endParaRPr>
          </a:p>
        </p:txBody>
      </p:sp>
      <p:sp>
        <p:nvSpPr>
          <p:cNvPr id="85" name="object 85"/>
          <p:cNvSpPr txBox="1"/>
          <p:nvPr/>
        </p:nvSpPr>
        <p:spPr>
          <a:xfrm>
            <a:off x="3809211" y="5357587"/>
            <a:ext cx="101974" cy="109234"/>
          </a:xfrm>
          <a:prstGeom prst="rect">
            <a:avLst/>
          </a:prstGeom>
        </p:spPr>
        <p:txBody>
          <a:bodyPr vert="horz" wrap="square" lIns="0" tIns="14007" rIns="0" bIns="0" rtlCol="0">
            <a:spAutoFit/>
          </a:bodyPr>
          <a:lstStyle/>
          <a:p>
            <a:pPr>
              <a:spcBef>
                <a:spcPts val="110"/>
              </a:spcBef>
            </a:pPr>
            <a:r>
              <a:rPr sz="618" spc="40" dirty="0">
                <a:solidFill>
                  <a:srgbClr val="EEEDEA"/>
                </a:solidFill>
                <a:latin typeface="Calibri"/>
                <a:cs typeface="Calibri"/>
              </a:rPr>
              <a:t>20</a:t>
            </a:r>
            <a:endParaRPr sz="618">
              <a:solidFill>
                <a:srgbClr val="EEEDEA"/>
              </a:solidFill>
              <a:latin typeface="Calibri"/>
              <a:cs typeface="Calibri"/>
            </a:endParaRPr>
          </a:p>
        </p:txBody>
      </p:sp>
      <p:sp>
        <p:nvSpPr>
          <p:cNvPr id="86" name="object 86"/>
          <p:cNvSpPr txBox="1"/>
          <p:nvPr/>
        </p:nvSpPr>
        <p:spPr>
          <a:xfrm>
            <a:off x="4490393" y="5357587"/>
            <a:ext cx="101974" cy="109234"/>
          </a:xfrm>
          <a:prstGeom prst="rect">
            <a:avLst/>
          </a:prstGeom>
        </p:spPr>
        <p:txBody>
          <a:bodyPr vert="horz" wrap="square" lIns="0" tIns="14007" rIns="0" bIns="0" rtlCol="0">
            <a:spAutoFit/>
          </a:bodyPr>
          <a:lstStyle/>
          <a:p>
            <a:pPr>
              <a:spcBef>
                <a:spcPts val="110"/>
              </a:spcBef>
            </a:pPr>
            <a:r>
              <a:rPr sz="618" spc="40" dirty="0">
                <a:solidFill>
                  <a:srgbClr val="EEEDEA"/>
                </a:solidFill>
                <a:latin typeface="Calibri"/>
                <a:cs typeface="Calibri"/>
              </a:rPr>
              <a:t>30</a:t>
            </a:r>
            <a:endParaRPr sz="618">
              <a:solidFill>
                <a:srgbClr val="EEEDEA"/>
              </a:solidFill>
              <a:latin typeface="Calibri"/>
              <a:cs typeface="Calibri"/>
            </a:endParaRPr>
          </a:p>
        </p:txBody>
      </p:sp>
      <p:sp>
        <p:nvSpPr>
          <p:cNvPr id="87" name="object 87"/>
          <p:cNvSpPr txBox="1"/>
          <p:nvPr/>
        </p:nvSpPr>
        <p:spPr>
          <a:xfrm>
            <a:off x="5171576" y="5357587"/>
            <a:ext cx="101974" cy="109234"/>
          </a:xfrm>
          <a:prstGeom prst="rect">
            <a:avLst/>
          </a:prstGeom>
        </p:spPr>
        <p:txBody>
          <a:bodyPr vert="horz" wrap="square" lIns="0" tIns="14007" rIns="0" bIns="0" rtlCol="0">
            <a:spAutoFit/>
          </a:bodyPr>
          <a:lstStyle/>
          <a:p>
            <a:pPr>
              <a:spcBef>
                <a:spcPts val="110"/>
              </a:spcBef>
            </a:pPr>
            <a:r>
              <a:rPr sz="618" spc="40" dirty="0">
                <a:solidFill>
                  <a:srgbClr val="EEEDEA"/>
                </a:solidFill>
                <a:latin typeface="Calibri"/>
                <a:cs typeface="Calibri"/>
              </a:rPr>
              <a:t>40</a:t>
            </a:r>
            <a:endParaRPr sz="618">
              <a:solidFill>
                <a:srgbClr val="EEEDEA"/>
              </a:solidFill>
              <a:latin typeface="Calibri"/>
              <a:cs typeface="Calibri"/>
            </a:endParaRPr>
          </a:p>
        </p:txBody>
      </p:sp>
      <p:sp>
        <p:nvSpPr>
          <p:cNvPr id="88" name="object 88"/>
          <p:cNvSpPr txBox="1"/>
          <p:nvPr/>
        </p:nvSpPr>
        <p:spPr>
          <a:xfrm>
            <a:off x="7215122" y="5357587"/>
            <a:ext cx="101974" cy="109234"/>
          </a:xfrm>
          <a:prstGeom prst="rect">
            <a:avLst/>
          </a:prstGeom>
        </p:spPr>
        <p:txBody>
          <a:bodyPr vert="horz" wrap="square" lIns="0" tIns="14007" rIns="0" bIns="0" rtlCol="0">
            <a:spAutoFit/>
          </a:bodyPr>
          <a:lstStyle/>
          <a:p>
            <a:pPr>
              <a:spcBef>
                <a:spcPts val="110"/>
              </a:spcBef>
            </a:pPr>
            <a:r>
              <a:rPr sz="618" spc="40" dirty="0">
                <a:solidFill>
                  <a:srgbClr val="EEEDEA"/>
                </a:solidFill>
                <a:latin typeface="Calibri"/>
                <a:cs typeface="Calibri"/>
              </a:rPr>
              <a:t>70</a:t>
            </a:r>
            <a:endParaRPr sz="618">
              <a:solidFill>
                <a:srgbClr val="EEEDEA"/>
              </a:solidFill>
              <a:latin typeface="Calibri"/>
              <a:cs typeface="Calibri"/>
            </a:endParaRPr>
          </a:p>
        </p:txBody>
      </p:sp>
      <p:sp>
        <p:nvSpPr>
          <p:cNvPr id="89" name="object 89"/>
          <p:cNvSpPr/>
          <p:nvPr/>
        </p:nvSpPr>
        <p:spPr>
          <a:xfrm>
            <a:off x="3094236" y="5594237"/>
            <a:ext cx="36419" cy="36419"/>
          </a:xfrm>
          <a:custGeom>
            <a:avLst/>
            <a:gdLst/>
            <a:ahLst/>
            <a:cxnLst/>
            <a:rect l="l" t="t" r="r" b="b"/>
            <a:pathLst>
              <a:path w="41275" h="41275">
                <a:moveTo>
                  <a:pt x="20532" y="0"/>
                </a:moveTo>
                <a:lnTo>
                  <a:pt x="12539" y="1615"/>
                </a:lnTo>
                <a:lnTo>
                  <a:pt x="6013" y="6020"/>
                </a:lnTo>
                <a:lnTo>
                  <a:pt x="1613" y="12553"/>
                </a:lnTo>
                <a:lnTo>
                  <a:pt x="0" y="20554"/>
                </a:lnTo>
                <a:lnTo>
                  <a:pt x="1613" y="28556"/>
                </a:lnTo>
                <a:lnTo>
                  <a:pt x="6013" y="35089"/>
                </a:lnTo>
                <a:lnTo>
                  <a:pt x="12539" y="39494"/>
                </a:lnTo>
                <a:lnTo>
                  <a:pt x="20532" y="41109"/>
                </a:lnTo>
                <a:lnTo>
                  <a:pt x="28524" y="39494"/>
                </a:lnTo>
                <a:lnTo>
                  <a:pt x="35050" y="35089"/>
                </a:lnTo>
                <a:lnTo>
                  <a:pt x="39450" y="28556"/>
                </a:lnTo>
                <a:lnTo>
                  <a:pt x="41064" y="20554"/>
                </a:lnTo>
                <a:lnTo>
                  <a:pt x="39450" y="12553"/>
                </a:lnTo>
                <a:lnTo>
                  <a:pt x="35050" y="6020"/>
                </a:lnTo>
                <a:lnTo>
                  <a:pt x="28524" y="1615"/>
                </a:lnTo>
                <a:lnTo>
                  <a:pt x="20532" y="0"/>
                </a:lnTo>
                <a:close/>
              </a:path>
            </a:pathLst>
          </a:custGeom>
          <a:solidFill>
            <a:srgbClr val="4472C4"/>
          </a:solidFill>
        </p:spPr>
        <p:txBody>
          <a:bodyPr wrap="square" lIns="0" tIns="0" rIns="0" bIns="0" rtlCol="0"/>
          <a:lstStyle/>
          <a:p>
            <a:endParaRPr sz="1588">
              <a:solidFill>
                <a:srgbClr val="EEEDEA"/>
              </a:solidFill>
            </a:endParaRPr>
          </a:p>
        </p:txBody>
      </p:sp>
      <p:sp>
        <p:nvSpPr>
          <p:cNvPr id="90" name="object 90"/>
          <p:cNvSpPr/>
          <p:nvPr/>
        </p:nvSpPr>
        <p:spPr>
          <a:xfrm>
            <a:off x="3094237" y="5594238"/>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4472C4"/>
            </a:solidFill>
          </a:ln>
        </p:spPr>
        <p:txBody>
          <a:bodyPr wrap="square" lIns="0" tIns="0" rIns="0" bIns="0" rtlCol="0"/>
          <a:lstStyle/>
          <a:p>
            <a:endParaRPr sz="1588">
              <a:solidFill>
                <a:srgbClr val="EEEDEA"/>
              </a:solidFill>
            </a:endParaRPr>
          </a:p>
        </p:txBody>
      </p:sp>
      <p:sp>
        <p:nvSpPr>
          <p:cNvPr id="91" name="object 91"/>
          <p:cNvSpPr txBox="1"/>
          <p:nvPr/>
        </p:nvSpPr>
        <p:spPr>
          <a:xfrm>
            <a:off x="3259181" y="5556460"/>
            <a:ext cx="269501" cy="109234"/>
          </a:xfrm>
          <a:prstGeom prst="rect">
            <a:avLst/>
          </a:prstGeom>
        </p:spPr>
        <p:txBody>
          <a:bodyPr vert="horz" wrap="square" lIns="0" tIns="14007" rIns="0" bIns="0" rtlCol="0">
            <a:spAutoFit/>
          </a:bodyPr>
          <a:lstStyle/>
          <a:p>
            <a:pPr>
              <a:spcBef>
                <a:spcPts val="110"/>
              </a:spcBef>
            </a:pPr>
            <a:r>
              <a:rPr sz="618" spc="4" dirty="0">
                <a:solidFill>
                  <a:srgbClr val="EEEDEA"/>
                </a:solidFill>
                <a:latin typeface="Calibri"/>
                <a:cs typeface="Calibri"/>
              </a:rPr>
              <a:t>V</a:t>
            </a:r>
            <a:r>
              <a:rPr sz="618" spc="-18" dirty="0">
                <a:solidFill>
                  <a:srgbClr val="EEEDEA"/>
                </a:solidFill>
                <a:latin typeface="Calibri"/>
                <a:cs typeface="Calibri"/>
              </a:rPr>
              <a:t>a</a:t>
            </a:r>
            <a:r>
              <a:rPr sz="618" dirty="0">
                <a:solidFill>
                  <a:srgbClr val="EEEDEA"/>
                </a:solidFill>
                <a:latin typeface="Calibri"/>
                <a:cs typeface="Calibri"/>
              </a:rPr>
              <a:t>l</a:t>
            </a:r>
            <a:r>
              <a:rPr sz="618" spc="-26" dirty="0">
                <a:solidFill>
                  <a:srgbClr val="EEEDEA"/>
                </a:solidFill>
                <a:latin typeface="Calibri"/>
                <a:cs typeface="Calibri"/>
              </a:rPr>
              <a:t>e</a:t>
            </a:r>
            <a:r>
              <a:rPr sz="618" spc="26" dirty="0">
                <a:solidFill>
                  <a:srgbClr val="EEEDEA"/>
                </a:solidFill>
                <a:latin typeface="Calibri"/>
                <a:cs typeface="Calibri"/>
              </a:rPr>
              <a:t>n</a:t>
            </a:r>
            <a:r>
              <a:rPr sz="618" spc="22" dirty="0">
                <a:solidFill>
                  <a:srgbClr val="EEEDEA"/>
                </a:solidFill>
                <a:latin typeface="Calibri"/>
                <a:cs typeface="Calibri"/>
              </a:rPr>
              <a:t>c</a:t>
            </a:r>
            <a:r>
              <a:rPr sz="618" spc="9" dirty="0">
                <a:solidFill>
                  <a:srgbClr val="EEEDEA"/>
                </a:solidFill>
                <a:latin typeface="Calibri"/>
                <a:cs typeface="Calibri"/>
              </a:rPr>
              <a:t>e</a:t>
            </a:r>
            <a:endParaRPr sz="618">
              <a:solidFill>
                <a:srgbClr val="EEEDEA"/>
              </a:solidFill>
              <a:latin typeface="Calibri"/>
              <a:cs typeface="Calibri"/>
            </a:endParaRPr>
          </a:p>
        </p:txBody>
      </p:sp>
      <p:sp>
        <p:nvSpPr>
          <p:cNvPr id="92" name="object 92"/>
          <p:cNvSpPr/>
          <p:nvPr/>
        </p:nvSpPr>
        <p:spPr>
          <a:xfrm>
            <a:off x="3782651" y="5594237"/>
            <a:ext cx="36419" cy="36419"/>
          </a:xfrm>
          <a:custGeom>
            <a:avLst/>
            <a:gdLst/>
            <a:ahLst/>
            <a:cxnLst/>
            <a:rect l="l" t="t" r="r" b="b"/>
            <a:pathLst>
              <a:path w="41275" h="41275">
                <a:moveTo>
                  <a:pt x="20530" y="0"/>
                </a:moveTo>
                <a:lnTo>
                  <a:pt x="12538" y="1615"/>
                </a:lnTo>
                <a:lnTo>
                  <a:pt x="6012" y="6020"/>
                </a:lnTo>
                <a:lnTo>
                  <a:pt x="1613" y="12553"/>
                </a:lnTo>
                <a:lnTo>
                  <a:pt x="0" y="20554"/>
                </a:lnTo>
                <a:lnTo>
                  <a:pt x="1613" y="28556"/>
                </a:lnTo>
                <a:lnTo>
                  <a:pt x="6012" y="35089"/>
                </a:lnTo>
                <a:lnTo>
                  <a:pt x="12538" y="39494"/>
                </a:lnTo>
                <a:lnTo>
                  <a:pt x="20530" y="41109"/>
                </a:lnTo>
                <a:lnTo>
                  <a:pt x="28522" y="39494"/>
                </a:lnTo>
                <a:lnTo>
                  <a:pt x="35049" y="35089"/>
                </a:lnTo>
                <a:lnTo>
                  <a:pt x="39449" y="28556"/>
                </a:lnTo>
                <a:lnTo>
                  <a:pt x="41062" y="20554"/>
                </a:lnTo>
                <a:lnTo>
                  <a:pt x="39449" y="12553"/>
                </a:lnTo>
                <a:lnTo>
                  <a:pt x="35049" y="6020"/>
                </a:lnTo>
                <a:lnTo>
                  <a:pt x="28522" y="1615"/>
                </a:lnTo>
                <a:lnTo>
                  <a:pt x="20530" y="0"/>
                </a:lnTo>
                <a:close/>
              </a:path>
            </a:pathLst>
          </a:custGeom>
          <a:solidFill>
            <a:srgbClr val="ED7D31"/>
          </a:solidFill>
        </p:spPr>
        <p:txBody>
          <a:bodyPr wrap="square" lIns="0" tIns="0" rIns="0" bIns="0" rtlCol="0"/>
          <a:lstStyle/>
          <a:p>
            <a:endParaRPr sz="1588">
              <a:solidFill>
                <a:srgbClr val="EEEDEA"/>
              </a:solidFill>
            </a:endParaRPr>
          </a:p>
        </p:txBody>
      </p:sp>
      <p:sp>
        <p:nvSpPr>
          <p:cNvPr id="93" name="object 93"/>
          <p:cNvSpPr/>
          <p:nvPr/>
        </p:nvSpPr>
        <p:spPr>
          <a:xfrm>
            <a:off x="3782651" y="5594238"/>
            <a:ext cx="36419" cy="36419"/>
          </a:xfrm>
          <a:custGeom>
            <a:avLst/>
            <a:gdLst/>
            <a:ahLst/>
            <a:cxnLst/>
            <a:rect l="l" t="t" r="r" b="b"/>
            <a:pathLst>
              <a:path w="41275" h="41275">
                <a:moveTo>
                  <a:pt x="41063" y="20555"/>
                </a:moveTo>
                <a:lnTo>
                  <a:pt x="39449" y="28556"/>
                </a:lnTo>
                <a:lnTo>
                  <a:pt x="35049" y="35089"/>
                </a:lnTo>
                <a:lnTo>
                  <a:pt x="28523" y="39495"/>
                </a:lnTo>
                <a:lnTo>
                  <a:pt x="20531" y="41110"/>
                </a:lnTo>
                <a:lnTo>
                  <a:pt x="12539" y="39495"/>
                </a:lnTo>
                <a:lnTo>
                  <a:pt x="6013" y="35089"/>
                </a:lnTo>
                <a:lnTo>
                  <a:pt x="1613" y="28556"/>
                </a:lnTo>
                <a:lnTo>
                  <a:pt x="0" y="20555"/>
                </a:lnTo>
                <a:lnTo>
                  <a:pt x="1613" y="12554"/>
                </a:lnTo>
                <a:lnTo>
                  <a:pt x="6013" y="6020"/>
                </a:lnTo>
                <a:lnTo>
                  <a:pt x="12539" y="1615"/>
                </a:lnTo>
                <a:lnTo>
                  <a:pt x="20531" y="0"/>
                </a:lnTo>
                <a:lnTo>
                  <a:pt x="28523" y="1615"/>
                </a:lnTo>
                <a:lnTo>
                  <a:pt x="35049" y="6020"/>
                </a:lnTo>
                <a:lnTo>
                  <a:pt x="39449" y="12554"/>
                </a:lnTo>
                <a:lnTo>
                  <a:pt x="41063" y="20555"/>
                </a:lnTo>
                <a:close/>
              </a:path>
            </a:pathLst>
          </a:custGeom>
          <a:ln w="10271">
            <a:solidFill>
              <a:srgbClr val="ED7D31"/>
            </a:solidFill>
          </a:ln>
        </p:spPr>
        <p:txBody>
          <a:bodyPr wrap="square" lIns="0" tIns="0" rIns="0" bIns="0" rtlCol="0"/>
          <a:lstStyle/>
          <a:p>
            <a:endParaRPr sz="1588">
              <a:solidFill>
                <a:srgbClr val="EEEDEA"/>
              </a:solidFill>
            </a:endParaRPr>
          </a:p>
        </p:txBody>
      </p:sp>
      <p:sp>
        <p:nvSpPr>
          <p:cNvPr id="94" name="object 94"/>
          <p:cNvSpPr txBox="1"/>
          <p:nvPr/>
        </p:nvSpPr>
        <p:spPr>
          <a:xfrm>
            <a:off x="3939790" y="5556460"/>
            <a:ext cx="265579" cy="109234"/>
          </a:xfrm>
          <a:prstGeom prst="rect">
            <a:avLst/>
          </a:prstGeom>
        </p:spPr>
        <p:txBody>
          <a:bodyPr vert="horz" wrap="square" lIns="0" tIns="14007" rIns="0" bIns="0" rtlCol="0">
            <a:spAutoFit/>
          </a:bodyPr>
          <a:lstStyle/>
          <a:p>
            <a:pPr>
              <a:spcBef>
                <a:spcPts val="110"/>
              </a:spcBef>
            </a:pPr>
            <a:r>
              <a:rPr sz="618" spc="9" dirty="0">
                <a:solidFill>
                  <a:srgbClr val="EEEDEA"/>
                </a:solidFill>
                <a:latin typeface="Calibri"/>
                <a:cs typeface="Calibri"/>
              </a:rPr>
              <a:t>Arousal</a:t>
            </a:r>
            <a:endParaRPr sz="618">
              <a:solidFill>
                <a:srgbClr val="EEEDEA"/>
              </a:solidFill>
              <a:latin typeface="Calibri"/>
              <a:cs typeface="Calibri"/>
            </a:endParaRPr>
          </a:p>
        </p:txBody>
      </p:sp>
      <p:sp>
        <p:nvSpPr>
          <p:cNvPr id="95" name="object 95"/>
          <p:cNvSpPr/>
          <p:nvPr/>
        </p:nvSpPr>
        <p:spPr>
          <a:xfrm>
            <a:off x="4344252" y="5612374"/>
            <a:ext cx="235884" cy="18490"/>
          </a:xfrm>
          <a:custGeom>
            <a:avLst/>
            <a:gdLst/>
            <a:ahLst/>
            <a:cxnLst/>
            <a:rect l="l" t="t" r="r" b="b"/>
            <a:pathLst>
              <a:path w="267335" h="20954">
                <a:moveTo>
                  <a:pt x="262459" y="1"/>
                </a:moveTo>
                <a:lnTo>
                  <a:pt x="251099" y="1"/>
                </a:lnTo>
                <a:lnTo>
                  <a:pt x="246503" y="4602"/>
                </a:lnTo>
                <a:lnTo>
                  <a:pt x="246503" y="15955"/>
                </a:lnTo>
                <a:lnTo>
                  <a:pt x="251099" y="20556"/>
                </a:lnTo>
                <a:lnTo>
                  <a:pt x="262459" y="20556"/>
                </a:lnTo>
                <a:lnTo>
                  <a:pt x="267055" y="15955"/>
                </a:lnTo>
                <a:lnTo>
                  <a:pt x="267055" y="4602"/>
                </a:lnTo>
                <a:lnTo>
                  <a:pt x="262459" y="1"/>
                </a:lnTo>
                <a:close/>
              </a:path>
              <a:path w="267335" h="20954">
                <a:moveTo>
                  <a:pt x="221376" y="1"/>
                </a:moveTo>
                <a:lnTo>
                  <a:pt x="210016" y="1"/>
                </a:lnTo>
                <a:lnTo>
                  <a:pt x="205419" y="4602"/>
                </a:lnTo>
                <a:lnTo>
                  <a:pt x="205419" y="15955"/>
                </a:lnTo>
                <a:lnTo>
                  <a:pt x="210016" y="20556"/>
                </a:lnTo>
                <a:lnTo>
                  <a:pt x="221376" y="20556"/>
                </a:lnTo>
                <a:lnTo>
                  <a:pt x="225972" y="15955"/>
                </a:lnTo>
                <a:lnTo>
                  <a:pt x="225972" y="4602"/>
                </a:lnTo>
                <a:lnTo>
                  <a:pt x="221376" y="1"/>
                </a:lnTo>
                <a:close/>
              </a:path>
              <a:path w="267335" h="20954">
                <a:moveTo>
                  <a:pt x="180291" y="1"/>
                </a:moveTo>
                <a:lnTo>
                  <a:pt x="168931" y="1"/>
                </a:lnTo>
                <a:lnTo>
                  <a:pt x="164335" y="4602"/>
                </a:lnTo>
                <a:lnTo>
                  <a:pt x="164335" y="15955"/>
                </a:lnTo>
                <a:lnTo>
                  <a:pt x="168931" y="20556"/>
                </a:lnTo>
                <a:lnTo>
                  <a:pt x="180291" y="20556"/>
                </a:lnTo>
                <a:lnTo>
                  <a:pt x="184887" y="15955"/>
                </a:lnTo>
                <a:lnTo>
                  <a:pt x="184887" y="4602"/>
                </a:lnTo>
                <a:lnTo>
                  <a:pt x="180291" y="1"/>
                </a:lnTo>
                <a:close/>
              </a:path>
              <a:path w="267335" h="20954">
                <a:moveTo>
                  <a:pt x="139208" y="0"/>
                </a:moveTo>
                <a:lnTo>
                  <a:pt x="127848" y="0"/>
                </a:lnTo>
                <a:lnTo>
                  <a:pt x="123252" y="4602"/>
                </a:lnTo>
                <a:lnTo>
                  <a:pt x="123252" y="15953"/>
                </a:lnTo>
                <a:lnTo>
                  <a:pt x="127848" y="20556"/>
                </a:lnTo>
                <a:lnTo>
                  <a:pt x="139208" y="20556"/>
                </a:lnTo>
                <a:lnTo>
                  <a:pt x="143804" y="15953"/>
                </a:lnTo>
                <a:lnTo>
                  <a:pt x="143804" y="4602"/>
                </a:lnTo>
                <a:lnTo>
                  <a:pt x="139208" y="0"/>
                </a:lnTo>
                <a:close/>
              </a:path>
              <a:path w="267335" h="20954">
                <a:moveTo>
                  <a:pt x="98124" y="0"/>
                </a:moveTo>
                <a:lnTo>
                  <a:pt x="86763" y="0"/>
                </a:lnTo>
                <a:lnTo>
                  <a:pt x="82167" y="4602"/>
                </a:lnTo>
                <a:lnTo>
                  <a:pt x="82167" y="15953"/>
                </a:lnTo>
                <a:lnTo>
                  <a:pt x="86763" y="20556"/>
                </a:lnTo>
                <a:lnTo>
                  <a:pt x="98124" y="20556"/>
                </a:lnTo>
                <a:lnTo>
                  <a:pt x="102720" y="15953"/>
                </a:lnTo>
                <a:lnTo>
                  <a:pt x="102720" y="4602"/>
                </a:lnTo>
                <a:lnTo>
                  <a:pt x="98124" y="0"/>
                </a:lnTo>
                <a:close/>
              </a:path>
              <a:path w="267335" h="20954">
                <a:moveTo>
                  <a:pt x="57040" y="0"/>
                </a:moveTo>
                <a:lnTo>
                  <a:pt x="45680" y="0"/>
                </a:lnTo>
                <a:lnTo>
                  <a:pt x="41084" y="4601"/>
                </a:lnTo>
                <a:lnTo>
                  <a:pt x="41084" y="15953"/>
                </a:lnTo>
                <a:lnTo>
                  <a:pt x="45680" y="20554"/>
                </a:lnTo>
                <a:lnTo>
                  <a:pt x="57040" y="20554"/>
                </a:lnTo>
                <a:lnTo>
                  <a:pt x="61636" y="15953"/>
                </a:lnTo>
                <a:lnTo>
                  <a:pt x="61636" y="4601"/>
                </a:lnTo>
                <a:lnTo>
                  <a:pt x="57040" y="0"/>
                </a:lnTo>
                <a:close/>
              </a:path>
              <a:path w="267335" h="20954">
                <a:moveTo>
                  <a:pt x="15956" y="0"/>
                </a:moveTo>
                <a:lnTo>
                  <a:pt x="4596" y="0"/>
                </a:lnTo>
                <a:lnTo>
                  <a:pt x="0" y="4601"/>
                </a:lnTo>
                <a:lnTo>
                  <a:pt x="0" y="15953"/>
                </a:lnTo>
                <a:lnTo>
                  <a:pt x="4596" y="20554"/>
                </a:lnTo>
                <a:lnTo>
                  <a:pt x="15956" y="20554"/>
                </a:lnTo>
                <a:lnTo>
                  <a:pt x="20552" y="15953"/>
                </a:lnTo>
                <a:lnTo>
                  <a:pt x="20552" y="4601"/>
                </a:lnTo>
                <a:lnTo>
                  <a:pt x="15956" y="0"/>
                </a:lnTo>
                <a:close/>
              </a:path>
            </a:pathLst>
          </a:custGeom>
          <a:solidFill>
            <a:srgbClr val="4472C4"/>
          </a:solidFill>
        </p:spPr>
        <p:txBody>
          <a:bodyPr wrap="square" lIns="0" tIns="0" rIns="0" bIns="0" rtlCol="0"/>
          <a:lstStyle/>
          <a:p>
            <a:endParaRPr sz="1588">
              <a:solidFill>
                <a:srgbClr val="EEEDEA"/>
              </a:solidFill>
            </a:endParaRPr>
          </a:p>
        </p:txBody>
      </p:sp>
      <p:sp>
        <p:nvSpPr>
          <p:cNvPr id="96" name="object 96"/>
          <p:cNvSpPr txBox="1"/>
          <p:nvPr/>
        </p:nvSpPr>
        <p:spPr>
          <a:xfrm>
            <a:off x="4609033" y="5556460"/>
            <a:ext cx="795618" cy="109234"/>
          </a:xfrm>
          <a:prstGeom prst="rect">
            <a:avLst/>
          </a:prstGeom>
        </p:spPr>
        <p:txBody>
          <a:bodyPr vert="horz" wrap="square" lIns="0" tIns="14007" rIns="0" bIns="0" rtlCol="0">
            <a:spAutoFit/>
          </a:bodyPr>
          <a:lstStyle/>
          <a:p>
            <a:pPr>
              <a:spcBef>
                <a:spcPts val="110"/>
              </a:spcBef>
            </a:pPr>
            <a:r>
              <a:rPr sz="618" spc="-9" dirty="0">
                <a:solidFill>
                  <a:srgbClr val="EEEDEA"/>
                </a:solidFill>
                <a:latin typeface="Calibri"/>
                <a:cs typeface="Calibri"/>
              </a:rPr>
              <a:t>Average </a:t>
            </a:r>
            <a:r>
              <a:rPr sz="618" spc="9" dirty="0">
                <a:solidFill>
                  <a:srgbClr val="EEEDEA"/>
                </a:solidFill>
                <a:latin typeface="Calibri"/>
                <a:cs typeface="Calibri"/>
              </a:rPr>
              <a:t>2</a:t>
            </a:r>
            <a:r>
              <a:rPr sz="618" dirty="0">
                <a:solidFill>
                  <a:srgbClr val="EEEDEA"/>
                </a:solidFill>
                <a:latin typeface="Calibri"/>
                <a:cs typeface="Calibri"/>
              </a:rPr>
              <a:t> </a:t>
            </a:r>
            <a:r>
              <a:rPr sz="618" spc="9" dirty="0">
                <a:solidFill>
                  <a:srgbClr val="EEEDEA"/>
                </a:solidFill>
                <a:latin typeface="Calibri"/>
                <a:cs typeface="Calibri"/>
              </a:rPr>
              <a:t>observations</a:t>
            </a:r>
            <a:endParaRPr sz="618">
              <a:solidFill>
                <a:srgbClr val="EEEDEA"/>
              </a:solidFill>
              <a:latin typeface="Calibri"/>
              <a:cs typeface="Calibri"/>
            </a:endParaRPr>
          </a:p>
        </p:txBody>
      </p:sp>
      <p:sp>
        <p:nvSpPr>
          <p:cNvPr id="97" name="object 97"/>
          <p:cNvSpPr/>
          <p:nvPr/>
        </p:nvSpPr>
        <p:spPr>
          <a:xfrm>
            <a:off x="5539919" y="5612374"/>
            <a:ext cx="235884" cy="18490"/>
          </a:xfrm>
          <a:custGeom>
            <a:avLst/>
            <a:gdLst/>
            <a:ahLst/>
            <a:cxnLst/>
            <a:rect l="l" t="t" r="r" b="b"/>
            <a:pathLst>
              <a:path w="267335" h="20954">
                <a:moveTo>
                  <a:pt x="262459" y="1"/>
                </a:moveTo>
                <a:lnTo>
                  <a:pt x="251099" y="1"/>
                </a:lnTo>
                <a:lnTo>
                  <a:pt x="246503" y="4602"/>
                </a:lnTo>
                <a:lnTo>
                  <a:pt x="246503" y="15955"/>
                </a:lnTo>
                <a:lnTo>
                  <a:pt x="251099" y="20556"/>
                </a:lnTo>
                <a:lnTo>
                  <a:pt x="262459" y="20556"/>
                </a:lnTo>
                <a:lnTo>
                  <a:pt x="267055" y="15955"/>
                </a:lnTo>
                <a:lnTo>
                  <a:pt x="267055" y="4602"/>
                </a:lnTo>
                <a:lnTo>
                  <a:pt x="262459" y="1"/>
                </a:lnTo>
                <a:close/>
              </a:path>
              <a:path w="267335" h="20954">
                <a:moveTo>
                  <a:pt x="221376" y="1"/>
                </a:moveTo>
                <a:lnTo>
                  <a:pt x="210016" y="1"/>
                </a:lnTo>
                <a:lnTo>
                  <a:pt x="205419" y="4602"/>
                </a:lnTo>
                <a:lnTo>
                  <a:pt x="205419" y="15955"/>
                </a:lnTo>
                <a:lnTo>
                  <a:pt x="210016" y="20556"/>
                </a:lnTo>
                <a:lnTo>
                  <a:pt x="221376" y="20556"/>
                </a:lnTo>
                <a:lnTo>
                  <a:pt x="225972" y="15955"/>
                </a:lnTo>
                <a:lnTo>
                  <a:pt x="225972" y="4602"/>
                </a:lnTo>
                <a:lnTo>
                  <a:pt x="221376" y="1"/>
                </a:lnTo>
                <a:close/>
              </a:path>
              <a:path w="267335" h="20954">
                <a:moveTo>
                  <a:pt x="180291" y="1"/>
                </a:moveTo>
                <a:lnTo>
                  <a:pt x="168931" y="1"/>
                </a:lnTo>
                <a:lnTo>
                  <a:pt x="164335" y="4602"/>
                </a:lnTo>
                <a:lnTo>
                  <a:pt x="164335" y="15955"/>
                </a:lnTo>
                <a:lnTo>
                  <a:pt x="168931" y="20556"/>
                </a:lnTo>
                <a:lnTo>
                  <a:pt x="180291" y="20556"/>
                </a:lnTo>
                <a:lnTo>
                  <a:pt x="184887" y="15955"/>
                </a:lnTo>
                <a:lnTo>
                  <a:pt x="184887" y="4602"/>
                </a:lnTo>
                <a:lnTo>
                  <a:pt x="180291" y="1"/>
                </a:lnTo>
                <a:close/>
              </a:path>
              <a:path w="267335" h="20954">
                <a:moveTo>
                  <a:pt x="139208" y="0"/>
                </a:moveTo>
                <a:lnTo>
                  <a:pt x="127848" y="0"/>
                </a:lnTo>
                <a:lnTo>
                  <a:pt x="123252" y="4602"/>
                </a:lnTo>
                <a:lnTo>
                  <a:pt x="123253" y="15955"/>
                </a:lnTo>
                <a:lnTo>
                  <a:pt x="127848" y="20556"/>
                </a:lnTo>
                <a:lnTo>
                  <a:pt x="139208" y="20556"/>
                </a:lnTo>
                <a:lnTo>
                  <a:pt x="143804" y="15955"/>
                </a:lnTo>
                <a:lnTo>
                  <a:pt x="143804" y="4602"/>
                </a:lnTo>
                <a:lnTo>
                  <a:pt x="139208" y="0"/>
                </a:lnTo>
                <a:close/>
              </a:path>
              <a:path w="267335" h="20954">
                <a:moveTo>
                  <a:pt x="98124" y="0"/>
                </a:moveTo>
                <a:lnTo>
                  <a:pt x="86763" y="0"/>
                </a:lnTo>
                <a:lnTo>
                  <a:pt x="82167" y="4602"/>
                </a:lnTo>
                <a:lnTo>
                  <a:pt x="82167" y="15953"/>
                </a:lnTo>
                <a:lnTo>
                  <a:pt x="86763" y="20556"/>
                </a:lnTo>
                <a:lnTo>
                  <a:pt x="98124" y="20556"/>
                </a:lnTo>
                <a:lnTo>
                  <a:pt x="102720" y="15953"/>
                </a:lnTo>
                <a:lnTo>
                  <a:pt x="102720" y="4602"/>
                </a:lnTo>
                <a:lnTo>
                  <a:pt x="98124" y="0"/>
                </a:lnTo>
                <a:close/>
              </a:path>
              <a:path w="267335" h="20954">
                <a:moveTo>
                  <a:pt x="57040" y="0"/>
                </a:moveTo>
                <a:lnTo>
                  <a:pt x="45680" y="0"/>
                </a:lnTo>
                <a:lnTo>
                  <a:pt x="41084" y="4601"/>
                </a:lnTo>
                <a:lnTo>
                  <a:pt x="41084" y="15953"/>
                </a:lnTo>
                <a:lnTo>
                  <a:pt x="45680" y="20554"/>
                </a:lnTo>
                <a:lnTo>
                  <a:pt x="57040" y="20554"/>
                </a:lnTo>
                <a:lnTo>
                  <a:pt x="61636" y="15953"/>
                </a:lnTo>
                <a:lnTo>
                  <a:pt x="61636" y="4601"/>
                </a:lnTo>
                <a:lnTo>
                  <a:pt x="57040" y="0"/>
                </a:lnTo>
                <a:close/>
              </a:path>
              <a:path w="267335" h="20954">
                <a:moveTo>
                  <a:pt x="15956" y="0"/>
                </a:moveTo>
                <a:lnTo>
                  <a:pt x="4596" y="0"/>
                </a:lnTo>
                <a:lnTo>
                  <a:pt x="0" y="4601"/>
                </a:lnTo>
                <a:lnTo>
                  <a:pt x="0" y="15953"/>
                </a:lnTo>
                <a:lnTo>
                  <a:pt x="4596" y="20554"/>
                </a:lnTo>
                <a:lnTo>
                  <a:pt x="15956" y="20554"/>
                </a:lnTo>
                <a:lnTo>
                  <a:pt x="20552" y="15953"/>
                </a:lnTo>
                <a:lnTo>
                  <a:pt x="20552" y="4601"/>
                </a:lnTo>
                <a:lnTo>
                  <a:pt x="15956" y="0"/>
                </a:lnTo>
                <a:close/>
              </a:path>
            </a:pathLst>
          </a:custGeom>
          <a:solidFill>
            <a:srgbClr val="ED7D31"/>
          </a:solidFill>
        </p:spPr>
        <p:txBody>
          <a:bodyPr wrap="square" lIns="0" tIns="0" rIns="0" bIns="0" rtlCol="0"/>
          <a:lstStyle/>
          <a:p>
            <a:endParaRPr sz="1588">
              <a:solidFill>
                <a:srgbClr val="EEEDEA"/>
              </a:solidFill>
            </a:endParaRPr>
          </a:p>
        </p:txBody>
      </p:sp>
      <p:sp>
        <p:nvSpPr>
          <p:cNvPr id="98" name="object 98"/>
          <p:cNvSpPr txBox="1"/>
          <p:nvPr/>
        </p:nvSpPr>
        <p:spPr>
          <a:xfrm>
            <a:off x="5802695" y="5357587"/>
            <a:ext cx="913279" cy="312944"/>
          </a:xfrm>
          <a:prstGeom prst="rect">
            <a:avLst/>
          </a:prstGeom>
        </p:spPr>
        <p:txBody>
          <a:bodyPr vert="horz" wrap="square" lIns="0" tIns="14007" rIns="0" bIns="0" rtlCol="0">
            <a:spAutoFit/>
          </a:bodyPr>
          <a:lstStyle/>
          <a:p>
            <a:pPr marL="49869">
              <a:spcBef>
                <a:spcPts val="110"/>
              </a:spcBef>
              <a:tabLst>
                <a:tab pos="731223" algn="l"/>
              </a:tabLst>
            </a:pPr>
            <a:r>
              <a:rPr sz="618" spc="26" dirty="0">
                <a:solidFill>
                  <a:srgbClr val="EEEDEA"/>
                </a:solidFill>
                <a:latin typeface="Calibri"/>
                <a:cs typeface="Calibri"/>
              </a:rPr>
              <a:t>50	</a:t>
            </a:r>
            <a:r>
              <a:rPr sz="618" spc="40" dirty="0">
                <a:solidFill>
                  <a:srgbClr val="EEEDEA"/>
                </a:solidFill>
                <a:latin typeface="Calibri"/>
                <a:cs typeface="Calibri"/>
              </a:rPr>
              <a:t>60</a:t>
            </a:r>
            <a:endParaRPr sz="618">
              <a:solidFill>
                <a:srgbClr val="EEEDEA"/>
              </a:solidFill>
              <a:latin typeface="Calibri"/>
              <a:cs typeface="Calibri"/>
            </a:endParaRPr>
          </a:p>
          <a:p>
            <a:pPr>
              <a:spcBef>
                <a:spcPts val="13"/>
              </a:spcBef>
            </a:pPr>
            <a:endParaRPr sz="706">
              <a:solidFill>
                <a:srgbClr val="EEEDEA"/>
              </a:solidFill>
              <a:latin typeface="Times New Roman"/>
              <a:cs typeface="Times New Roman"/>
            </a:endParaRPr>
          </a:p>
          <a:p>
            <a:pPr>
              <a:lnSpc>
                <a:spcPct val="100000"/>
              </a:lnSpc>
            </a:pPr>
            <a:r>
              <a:rPr sz="618" spc="-9" dirty="0">
                <a:solidFill>
                  <a:srgbClr val="EEEDEA"/>
                </a:solidFill>
                <a:latin typeface="Calibri"/>
                <a:cs typeface="Calibri"/>
              </a:rPr>
              <a:t>Average </a:t>
            </a:r>
            <a:r>
              <a:rPr sz="618" spc="18" dirty="0">
                <a:solidFill>
                  <a:srgbClr val="EEEDEA"/>
                </a:solidFill>
                <a:latin typeface="Calibri"/>
                <a:cs typeface="Calibri"/>
              </a:rPr>
              <a:t>for </a:t>
            </a:r>
            <a:r>
              <a:rPr sz="618" spc="9" dirty="0">
                <a:solidFill>
                  <a:srgbClr val="EEEDEA"/>
                </a:solidFill>
                <a:latin typeface="Calibri"/>
                <a:cs typeface="Calibri"/>
              </a:rPr>
              <a:t>2</a:t>
            </a:r>
            <a:r>
              <a:rPr sz="618" spc="-22" dirty="0">
                <a:solidFill>
                  <a:srgbClr val="EEEDEA"/>
                </a:solidFill>
                <a:latin typeface="Calibri"/>
                <a:cs typeface="Calibri"/>
              </a:rPr>
              <a:t> </a:t>
            </a:r>
            <a:r>
              <a:rPr sz="618" spc="9" dirty="0">
                <a:solidFill>
                  <a:srgbClr val="EEEDEA"/>
                </a:solidFill>
                <a:latin typeface="Calibri"/>
                <a:cs typeface="Calibri"/>
              </a:rPr>
              <a:t>observations</a:t>
            </a:r>
            <a:endParaRPr sz="618">
              <a:solidFill>
                <a:srgbClr val="EEEDEA"/>
              </a:solidFill>
              <a:latin typeface="Calibri"/>
              <a:cs typeface="Calibri"/>
            </a:endParaRPr>
          </a:p>
        </p:txBody>
      </p:sp>
      <p:sp>
        <p:nvSpPr>
          <p:cNvPr id="99" name="object 99"/>
          <p:cNvSpPr/>
          <p:nvPr/>
        </p:nvSpPr>
        <p:spPr>
          <a:xfrm>
            <a:off x="2238246" y="2397604"/>
            <a:ext cx="5181600" cy="3373531"/>
          </a:xfrm>
          <a:custGeom>
            <a:avLst/>
            <a:gdLst/>
            <a:ahLst/>
            <a:cxnLst/>
            <a:rect l="l" t="t" r="r" b="b"/>
            <a:pathLst>
              <a:path w="5872480" h="3823335">
                <a:moveTo>
                  <a:pt x="0" y="0"/>
                </a:moveTo>
                <a:lnTo>
                  <a:pt x="5872057" y="0"/>
                </a:lnTo>
                <a:lnTo>
                  <a:pt x="5872057" y="3823264"/>
                </a:lnTo>
                <a:lnTo>
                  <a:pt x="0" y="3823264"/>
                </a:lnTo>
                <a:lnTo>
                  <a:pt x="0" y="0"/>
                </a:lnTo>
                <a:close/>
              </a:path>
            </a:pathLst>
          </a:custGeom>
          <a:ln w="10274">
            <a:solidFill>
              <a:srgbClr val="D9D9D9"/>
            </a:solidFill>
          </a:ln>
        </p:spPr>
        <p:txBody>
          <a:bodyPr wrap="square" lIns="0" tIns="0" rIns="0" bIns="0" rtlCol="0"/>
          <a:lstStyle/>
          <a:p>
            <a:endParaRPr sz="1588">
              <a:solidFill>
                <a:srgbClr val="EEEDEA"/>
              </a:solidFill>
            </a:endParaRPr>
          </a:p>
        </p:txBody>
      </p:sp>
      <p:sp>
        <p:nvSpPr>
          <p:cNvPr id="101" name="object 101"/>
          <p:cNvSpPr txBox="1"/>
          <p:nvPr/>
        </p:nvSpPr>
        <p:spPr>
          <a:xfrm>
            <a:off x="1911582" y="2058771"/>
            <a:ext cx="2933684" cy="215089"/>
          </a:xfrm>
          <a:prstGeom prst="rect">
            <a:avLst/>
          </a:prstGeom>
        </p:spPr>
        <p:txBody>
          <a:bodyPr vert="horz" wrap="square" lIns="0" tIns="11206" rIns="0" bIns="0" rtlCol="0">
            <a:spAutoFit/>
          </a:bodyPr>
          <a:lstStyle/>
          <a:p>
            <a:pPr marL="11206">
              <a:spcBef>
                <a:spcPts val="88"/>
              </a:spcBef>
            </a:pPr>
            <a:r>
              <a:rPr sz="1324" spc="-22" dirty="0">
                <a:solidFill>
                  <a:srgbClr val="EEEDEA"/>
                </a:solidFill>
                <a:latin typeface="Arial"/>
                <a:cs typeface="Arial"/>
              </a:rPr>
              <a:t>Number </a:t>
            </a:r>
            <a:r>
              <a:rPr sz="1324" spc="-13" dirty="0">
                <a:solidFill>
                  <a:srgbClr val="EEEDEA"/>
                </a:solidFill>
                <a:latin typeface="Arial"/>
                <a:cs typeface="Arial"/>
              </a:rPr>
              <a:t>of </a:t>
            </a:r>
            <a:r>
              <a:rPr sz="1324" spc="-22" dirty="0">
                <a:solidFill>
                  <a:srgbClr val="EEEDEA"/>
                </a:solidFill>
                <a:latin typeface="Arial"/>
                <a:cs typeface="Arial"/>
              </a:rPr>
              <a:t>bidirectional</a:t>
            </a:r>
            <a:r>
              <a:rPr sz="1324" spc="-13" dirty="0">
                <a:solidFill>
                  <a:srgbClr val="EEEDEA"/>
                </a:solidFill>
                <a:latin typeface="Arial"/>
                <a:cs typeface="Arial"/>
              </a:rPr>
              <a:t> </a:t>
            </a:r>
            <a:r>
              <a:rPr sz="1324" spc="-22" dirty="0">
                <a:solidFill>
                  <a:srgbClr val="EEEDEA"/>
                </a:solidFill>
                <a:latin typeface="Arial"/>
                <a:cs typeface="Arial"/>
              </a:rPr>
              <a:t>relations</a:t>
            </a:r>
            <a:endParaRPr sz="1324" dirty="0">
              <a:solidFill>
                <a:srgbClr val="EEEDEA"/>
              </a:solidFill>
              <a:latin typeface="Arial"/>
              <a:cs typeface="Arial"/>
            </a:endParaRPr>
          </a:p>
        </p:txBody>
      </p:sp>
      <p:sp>
        <p:nvSpPr>
          <p:cNvPr id="102" name="object 102"/>
          <p:cNvSpPr txBox="1"/>
          <p:nvPr/>
        </p:nvSpPr>
        <p:spPr>
          <a:xfrm>
            <a:off x="4845267" y="5060875"/>
            <a:ext cx="3117670" cy="215089"/>
          </a:xfrm>
          <a:prstGeom prst="rect">
            <a:avLst/>
          </a:prstGeom>
        </p:spPr>
        <p:txBody>
          <a:bodyPr vert="horz" wrap="square" lIns="0" tIns="11206" rIns="0" bIns="0" rtlCol="0">
            <a:spAutoFit/>
          </a:bodyPr>
          <a:lstStyle/>
          <a:p>
            <a:pPr marL="11206">
              <a:spcBef>
                <a:spcPts val="88"/>
              </a:spcBef>
            </a:pPr>
            <a:r>
              <a:rPr sz="1324" spc="-22" dirty="0">
                <a:solidFill>
                  <a:srgbClr val="EEEDEA"/>
                </a:solidFill>
                <a:latin typeface="Arial"/>
                <a:cs typeface="Arial"/>
              </a:rPr>
              <a:t>Emotional distance</a:t>
            </a:r>
            <a:r>
              <a:rPr sz="1324" spc="-13" dirty="0">
                <a:solidFill>
                  <a:srgbClr val="EEEDEA"/>
                </a:solidFill>
                <a:latin typeface="Arial"/>
                <a:cs typeface="Arial"/>
              </a:rPr>
              <a:t> </a:t>
            </a:r>
            <a:r>
              <a:rPr sz="1324" spc="-26" dirty="0">
                <a:solidFill>
                  <a:srgbClr val="EEEDEA"/>
                </a:solidFill>
                <a:latin typeface="Arial"/>
                <a:cs typeface="Arial"/>
              </a:rPr>
              <a:t>(standardized)</a:t>
            </a:r>
            <a:endParaRPr sz="1324" dirty="0">
              <a:solidFill>
                <a:srgbClr val="EEEDEA"/>
              </a:solidFill>
              <a:latin typeface="Arial"/>
              <a:cs typeface="Arial"/>
            </a:endParaRPr>
          </a:p>
        </p:txBody>
      </p:sp>
      <p:sp>
        <p:nvSpPr>
          <p:cNvPr id="103" name="object 103"/>
          <p:cNvSpPr txBox="1"/>
          <p:nvPr/>
        </p:nvSpPr>
        <p:spPr>
          <a:xfrm>
            <a:off x="5960301" y="3522210"/>
            <a:ext cx="1061197" cy="411877"/>
          </a:xfrm>
          <a:prstGeom prst="rect">
            <a:avLst/>
          </a:prstGeom>
        </p:spPr>
        <p:txBody>
          <a:bodyPr vert="horz" wrap="square" lIns="0" tIns="26894" rIns="0" bIns="0" rtlCol="0">
            <a:spAutoFit/>
          </a:bodyPr>
          <a:lstStyle/>
          <a:p>
            <a:pPr marR="4483">
              <a:lnSpc>
                <a:spcPts val="1500"/>
              </a:lnSpc>
              <a:spcBef>
                <a:spcPts val="212"/>
              </a:spcBef>
            </a:pPr>
            <a:r>
              <a:rPr sz="1324" spc="-22" dirty="0">
                <a:solidFill>
                  <a:srgbClr val="EEEDEA"/>
                </a:solidFill>
                <a:latin typeface="Calibri"/>
                <a:cs typeface="Calibri"/>
              </a:rPr>
              <a:t>orange:</a:t>
            </a:r>
            <a:r>
              <a:rPr sz="1324" spc="-71" dirty="0">
                <a:solidFill>
                  <a:srgbClr val="EEEDEA"/>
                </a:solidFill>
                <a:latin typeface="Calibri"/>
                <a:cs typeface="Calibri"/>
              </a:rPr>
              <a:t> </a:t>
            </a:r>
            <a:r>
              <a:rPr sz="1324" spc="-22" dirty="0">
                <a:solidFill>
                  <a:srgbClr val="EEEDEA"/>
                </a:solidFill>
                <a:latin typeface="Calibri"/>
                <a:cs typeface="Calibri"/>
              </a:rPr>
              <a:t>valence  </a:t>
            </a:r>
            <a:r>
              <a:rPr sz="1324" spc="-18" dirty="0">
                <a:solidFill>
                  <a:srgbClr val="EEEDEA"/>
                </a:solidFill>
                <a:latin typeface="Calibri"/>
                <a:cs typeface="Calibri"/>
              </a:rPr>
              <a:t>blue:</a:t>
            </a:r>
            <a:r>
              <a:rPr sz="1324" spc="-22" dirty="0">
                <a:solidFill>
                  <a:srgbClr val="EEEDEA"/>
                </a:solidFill>
                <a:latin typeface="Calibri"/>
                <a:cs typeface="Calibri"/>
              </a:rPr>
              <a:t> </a:t>
            </a:r>
            <a:r>
              <a:rPr sz="1324" spc="-26" dirty="0">
                <a:solidFill>
                  <a:srgbClr val="EEEDEA"/>
                </a:solidFill>
                <a:latin typeface="Calibri"/>
                <a:cs typeface="Calibri"/>
              </a:rPr>
              <a:t>arousal</a:t>
            </a:r>
            <a:endParaRPr sz="1324">
              <a:solidFill>
                <a:srgbClr val="EEEDEA"/>
              </a:solidFill>
              <a:latin typeface="Calibri"/>
              <a:cs typeface="Calibri"/>
            </a:endParaRPr>
          </a:p>
        </p:txBody>
      </p:sp>
      <p:sp>
        <p:nvSpPr>
          <p:cNvPr id="104" name="object 104"/>
          <p:cNvSpPr/>
          <p:nvPr/>
        </p:nvSpPr>
        <p:spPr>
          <a:xfrm>
            <a:off x="3562059" y="2743160"/>
            <a:ext cx="1631576" cy="1341344"/>
          </a:xfrm>
          <a:custGeom>
            <a:avLst/>
            <a:gdLst/>
            <a:ahLst/>
            <a:cxnLst/>
            <a:rect l="l" t="t" r="r" b="b"/>
            <a:pathLst>
              <a:path w="1849120" h="1520189">
                <a:moveTo>
                  <a:pt x="1848580" y="1266668"/>
                </a:moveTo>
                <a:lnTo>
                  <a:pt x="243184" y="1266668"/>
                </a:lnTo>
                <a:lnTo>
                  <a:pt x="243184" y="1520000"/>
                </a:lnTo>
                <a:lnTo>
                  <a:pt x="1848580" y="1520000"/>
                </a:lnTo>
                <a:lnTo>
                  <a:pt x="1848580" y="1266668"/>
                </a:lnTo>
                <a:close/>
              </a:path>
              <a:path w="1849120" h="1520189">
                <a:moveTo>
                  <a:pt x="1848580" y="0"/>
                </a:moveTo>
                <a:lnTo>
                  <a:pt x="243184" y="0"/>
                </a:lnTo>
                <a:lnTo>
                  <a:pt x="243184" y="886667"/>
                </a:lnTo>
                <a:lnTo>
                  <a:pt x="0" y="1331551"/>
                </a:lnTo>
                <a:lnTo>
                  <a:pt x="243184" y="1266668"/>
                </a:lnTo>
                <a:lnTo>
                  <a:pt x="1848580" y="1266668"/>
                </a:lnTo>
                <a:lnTo>
                  <a:pt x="1848580" y="0"/>
                </a:lnTo>
                <a:close/>
              </a:path>
            </a:pathLst>
          </a:custGeom>
          <a:solidFill>
            <a:srgbClr val="4472C4"/>
          </a:solidFill>
        </p:spPr>
        <p:txBody>
          <a:bodyPr wrap="square" lIns="0" tIns="0" rIns="0" bIns="0" rtlCol="0"/>
          <a:lstStyle/>
          <a:p>
            <a:endParaRPr sz="1588">
              <a:solidFill>
                <a:srgbClr val="EEEDEA"/>
              </a:solidFill>
            </a:endParaRPr>
          </a:p>
        </p:txBody>
      </p:sp>
      <p:sp>
        <p:nvSpPr>
          <p:cNvPr id="105" name="object 105"/>
          <p:cNvSpPr/>
          <p:nvPr/>
        </p:nvSpPr>
        <p:spPr>
          <a:xfrm>
            <a:off x="3562059" y="2743160"/>
            <a:ext cx="1631576" cy="1341344"/>
          </a:xfrm>
          <a:custGeom>
            <a:avLst/>
            <a:gdLst/>
            <a:ahLst/>
            <a:cxnLst/>
            <a:rect l="l" t="t" r="r" b="b"/>
            <a:pathLst>
              <a:path w="1849120" h="1520189">
                <a:moveTo>
                  <a:pt x="243184" y="0"/>
                </a:moveTo>
                <a:lnTo>
                  <a:pt x="510750" y="0"/>
                </a:lnTo>
                <a:lnTo>
                  <a:pt x="912099" y="0"/>
                </a:lnTo>
                <a:lnTo>
                  <a:pt x="1848580" y="0"/>
                </a:lnTo>
                <a:lnTo>
                  <a:pt x="1848580" y="886666"/>
                </a:lnTo>
                <a:lnTo>
                  <a:pt x="1848580" y="1266667"/>
                </a:lnTo>
                <a:lnTo>
                  <a:pt x="1848580" y="1520000"/>
                </a:lnTo>
                <a:lnTo>
                  <a:pt x="912099" y="1520000"/>
                </a:lnTo>
                <a:lnTo>
                  <a:pt x="510750" y="1520000"/>
                </a:lnTo>
                <a:lnTo>
                  <a:pt x="243184" y="1520000"/>
                </a:lnTo>
                <a:lnTo>
                  <a:pt x="243184" y="1266667"/>
                </a:lnTo>
                <a:lnTo>
                  <a:pt x="0" y="1331551"/>
                </a:lnTo>
                <a:lnTo>
                  <a:pt x="243184" y="886666"/>
                </a:lnTo>
                <a:lnTo>
                  <a:pt x="243184" y="0"/>
                </a:lnTo>
                <a:close/>
              </a:path>
            </a:pathLst>
          </a:custGeom>
          <a:ln w="12708">
            <a:solidFill>
              <a:srgbClr val="2F528F"/>
            </a:solidFill>
          </a:ln>
        </p:spPr>
        <p:txBody>
          <a:bodyPr wrap="square" lIns="0" tIns="0" rIns="0" bIns="0" rtlCol="0"/>
          <a:lstStyle/>
          <a:p>
            <a:endParaRPr sz="1588">
              <a:solidFill>
                <a:srgbClr val="EEEDEA"/>
              </a:solidFill>
            </a:endParaRPr>
          </a:p>
        </p:txBody>
      </p:sp>
      <p:sp>
        <p:nvSpPr>
          <p:cNvPr id="106" name="object 106"/>
          <p:cNvSpPr txBox="1"/>
          <p:nvPr/>
        </p:nvSpPr>
        <p:spPr>
          <a:xfrm>
            <a:off x="3846096" y="2806826"/>
            <a:ext cx="1288676" cy="1204198"/>
          </a:xfrm>
          <a:prstGeom prst="rect">
            <a:avLst/>
          </a:prstGeom>
        </p:spPr>
        <p:txBody>
          <a:bodyPr vert="horz" wrap="square" lIns="0" tIns="17929" rIns="0" bIns="0" rtlCol="0">
            <a:spAutoFit/>
          </a:bodyPr>
          <a:lstStyle/>
          <a:p>
            <a:pPr marR="4483" indent="2241" algn="ctr">
              <a:lnSpc>
                <a:spcPct val="96800"/>
              </a:lnSpc>
              <a:spcBef>
                <a:spcPts val="141"/>
              </a:spcBef>
            </a:pPr>
            <a:r>
              <a:rPr sz="1324" spc="-18" dirty="0">
                <a:solidFill>
                  <a:srgbClr val="EEEDEA"/>
                </a:solidFill>
                <a:latin typeface="Calibri"/>
                <a:cs typeface="Calibri"/>
              </a:rPr>
              <a:t>The higher </a:t>
            </a:r>
            <a:r>
              <a:rPr sz="1324" spc="-13" dirty="0">
                <a:solidFill>
                  <a:srgbClr val="EEEDEA"/>
                </a:solidFill>
                <a:latin typeface="Calibri"/>
                <a:cs typeface="Calibri"/>
              </a:rPr>
              <a:t>the  </a:t>
            </a:r>
            <a:r>
              <a:rPr sz="1324" spc="-22" dirty="0">
                <a:solidFill>
                  <a:srgbClr val="EEEDEA"/>
                </a:solidFill>
                <a:latin typeface="Calibri"/>
                <a:cs typeface="Calibri"/>
              </a:rPr>
              <a:t>emotional  distance, </a:t>
            </a:r>
            <a:r>
              <a:rPr sz="1324" spc="-13" dirty="0">
                <a:solidFill>
                  <a:srgbClr val="EEEDEA"/>
                </a:solidFill>
                <a:latin typeface="Calibri"/>
                <a:cs typeface="Calibri"/>
              </a:rPr>
              <a:t>the</a:t>
            </a:r>
            <a:r>
              <a:rPr sz="1324" spc="-71" dirty="0">
                <a:solidFill>
                  <a:srgbClr val="EEEDEA"/>
                </a:solidFill>
                <a:latin typeface="Calibri"/>
                <a:cs typeface="Calibri"/>
              </a:rPr>
              <a:t> </a:t>
            </a:r>
            <a:r>
              <a:rPr sz="1324" spc="-22" dirty="0">
                <a:solidFill>
                  <a:srgbClr val="EEEDEA"/>
                </a:solidFill>
                <a:latin typeface="Calibri"/>
                <a:cs typeface="Calibri"/>
              </a:rPr>
              <a:t>lower  </a:t>
            </a:r>
            <a:r>
              <a:rPr sz="1324" spc="-13" dirty="0">
                <a:solidFill>
                  <a:srgbClr val="EEEDEA"/>
                </a:solidFill>
                <a:latin typeface="Calibri"/>
                <a:cs typeface="Calibri"/>
              </a:rPr>
              <a:t>the </a:t>
            </a:r>
            <a:r>
              <a:rPr sz="1324" spc="-22" dirty="0">
                <a:solidFill>
                  <a:srgbClr val="EEEDEA"/>
                </a:solidFill>
                <a:latin typeface="Calibri"/>
                <a:cs typeface="Calibri"/>
              </a:rPr>
              <a:t>likelihood </a:t>
            </a:r>
            <a:r>
              <a:rPr sz="1324" spc="-13" dirty="0">
                <a:solidFill>
                  <a:srgbClr val="EEEDEA"/>
                </a:solidFill>
                <a:latin typeface="Calibri"/>
                <a:cs typeface="Calibri"/>
              </a:rPr>
              <a:t>of</a:t>
            </a:r>
            <a:r>
              <a:rPr sz="1324" spc="-93" dirty="0">
                <a:solidFill>
                  <a:srgbClr val="EEEDEA"/>
                </a:solidFill>
                <a:latin typeface="Calibri"/>
                <a:cs typeface="Calibri"/>
              </a:rPr>
              <a:t> </a:t>
            </a:r>
            <a:r>
              <a:rPr sz="1324" spc="-22" dirty="0">
                <a:solidFill>
                  <a:srgbClr val="EEEDEA"/>
                </a:solidFill>
                <a:latin typeface="Calibri"/>
                <a:cs typeface="Calibri"/>
              </a:rPr>
              <a:t>an  existence </a:t>
            </a:r>
            <a:r>
              <a:rPr sz="1324" spc="-13" dirty="0">
                <a:solidFill>
                  <a:srgbClr val="EEEDEA"/>
                </a:solidFill>
                <a:latin typeface="Calibri"/>
                <a:cs typeface="Calibri"/>
              </a:rPr>
              <a:t>of </a:t>
            </a:r>
            <a:r>
              <a:rPr sz="1324" dirty="0">
                <a:solidFill>
                  <a:srgbClr val="EEEDEA"/>
                </a:solidFill>
                <a:latin typeface="Calibri"/>
                <a:cs typeface="Calibri"/>
              </a:rPr>
              <a:t>a  </a:t>
            </a:r>
            <a:r>
              <a:rPr sz="1324" spc="-22" dirty="0">
                <a:solidFill>
                  <a:srgbClr val="EEEDEA"/>
                </a:solidFill>
                <a:latin typeface="Calibri"/>
                <a:cs typeface="Calibri"/>
              </a:rPr>
              <a:t>relationship</a:t>
            </a:r>
            <a:endParaRPr sz="1324">
              <a:solidFill>
                <a:srgbClr val="EEEDEA"/>
              </a:solidFill>
              <a:latin typeface="Calibri"/>
              <a:cs typeface="Calibri"/>
            </a:endParaRPr>
          </a:p>
        </p:txBody>
      </p:sp>
      <p:sp>
        <p:nvSpPr>
          <p:cNvPr id="107" name="Rectangle 106">
            <a:extLst>
              <a:ext uri="{FF2B5EF4-FFF2-40B4-BE49-F238E27FC236}">
                <a16:creationId xmlns:a16="http://schemas.microsoft.com/office/drawing/2014/main" id="{6BC08E14-260B-4E21-AA83-04856C461D61}"/>
              </a:ext>
            </a:extLst>
          </p:cNvPr>
          <p:cNvSpPr/>
          <p:nvPr/>
        </p:nvSpPr>
        <p:spPr>
          <a:xfrm>
            <a:off x="284227" y="406406"/>
            <a:ext cx="8512290" cy="1138773"/>
          </a:xfrm>
          <a:prstGeom prst="rect">
            <a:avLst/>
          </a:prstGeom>
        </p:spPr>
        <p:txBody>
          <a:bodyPr wrap="square">
            <a:spAutoFit/>
          </a:bodyPr>
          <a:lstStyle/>
          <a:p>
            <a:pPr algn="ctr"/>
            <a:r>
              <a:rPr lang="en-US" sz="3400" dirty="0">
                <a:solidFill>
                  <a:srgbClr val="FFE06E"/>
                </a:solidFill>
                <a:latin typeface="Arial Narrow" panose="020B0606020202030204" pitchFamily="34" charset="0"/>
              </a:rPr>
              <a:t>Emotional homophily/resonance is a better predictor of bidirectional links than any other variable </a:t>
            </a:r>
            <a:endParaRPr lang="de-DE" sz="3400" dirty="0">
              <a:solidFill>
                <a:srgbClr val="FFE06E"/>
              </a:solidFill>
              <a:latin typeface="Arial Narrow" panose="020B0606020202030204" pitchFamily="34" charset="0"/>
            </a:endParaRPr>
          </a:p>
        </p:txBody>
      </p:sp>
      <p:sp>
        <p:nvSpPr>
          <p:cNvPr id="110" name="Rectangle 109">
            <a:extLst>
              <a:ext uri="{FF2B5EF4-FFF2-40B4-BE49-F238E27FC236}">
                <a16:creationId xmlns:a16="http://schemas.microsoft.com/office/drawing/2014/main" id="{E617BC00-B702-41A6-A30F-3A48D02F63B3}"/>
              </a:ext>
            </a:extLst>
          </p:cNvPr>
          <p:cNvSpPr/>
          <p:nvPr/>
        </p:nvSpPr>
        <p:spPr>
          <a:xfrm>
            <a:off x="34954" y="6474699"/>
            <a:ext cx="9109045" cy="276999"/>
          </a:xfrm>
          <a:prstGeom prst="rect">
            <a:avLst/>
          </a:prstGeom>
        </p:spPr>
        <p:txBody>
          <a:bodyPr wrap="square">
            <a:spAutoFit/>
          </a:bodyPr>
          <a:lstStyle/>
          <a:p>
            <a:r>
              <a:rPr lang="en-US" sz="1200" b="1" dirty="0">
                <a:solidFill>
                  <a:srgbClr val="EEEDEA"/>
                </a:solidFill>
                <a:latin typeface="+mj-lt"/>
                <a:ea typeface="Calibri" panose="020F0502020204030204" pitchFamily="34" charset="0"/>
              </a:rPr>
              <a:t>Lefsrud, L.M.</a:t>
            </a:r>
            <a:r>
              <a:rPr lang="en-US" sz="1200" dirty="0">
                <a:solidFill>
                  <a:srgbClr val="EEEDEA"/>
                </a:solidFill>
                <a:latin typeface="+mj-lt"/>
                <a:ea typeface="Calibri" panose="020F0502020204030204" pitchFamily="34" charset="0"/>
              </a:rPr>
              <a:t> Oberg, A. &amp; Meyer, R. (2019). Organizational emotions in online climate change debate. </a:t>
            </a:r>
            <a:r>
              <a:rPr lang="en-US" sz="1200" i="1" dirty="0">
                <a:solidFill>
                  <a:srgbClr val="EEEDEA"/>
                </a:solidFill>
                <a:latin typeface="+mj-lt"/>
                <a:ea typeface="Calibri" panose="020F0502020204030204" pitchFamily="34" charset="0"/>
              </a:rPr>
              <a:t>Academy of Management Proceedings</a:t>
            </a:r>
            <a:endParaRPr lang="en-CA" sz="1200" i="1" dirty="0">
              <a:solidFill>
                <a:srgbClr val="EEEDEA"/>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EFC99E7E-BB7F-4C6C-ADAC-E58F1368EE60}"/>
              </a:ext>
            </a:extLst>
          </p:cNvPr>
          <p:cNvSpPr txBox="1">
            <a:spLocks noGrp="1"/>
          </p:cNvSpPr>
          <p:nvPr>
            <p:ph type="body" sz="quarter" idx="4294967295"/>
          </p:nvPr>
        </p:nvSpPr>
        <p:spPr>
          <a:xfrm>
            <a:off x="457201" y="1600200"/>
            <a:ext cx="5043487" cy="44196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nSpc>
                <a:spcPct val="110000"/>
              </a:lnSpc>
              <a:spcBef>
                <a:spcPts val="900"/>
              </a:spcBef>
              <a:buNone/>
            </a:pPr>
            <a:r>
              <a:rPr lang="en-US" sz="2000" dirty="0">
                <a:solidFill>
                  <a:srgbClr val="EEEDEA"/>
                </a:solidFill>
                <a:latin typeface="Arial" panose="020B0604020202020204" pitchFamily="34" charset="0"/>
                <a:cs typeface="Arial" panose="020B0604020202020204" pitchFamily="34" charset="0"/>
              </a:rPr>
              <a:t>The purpose of risk communication is</a:t>
            </a:r>
            <a:endParaRPr lang="en-US" sz="2000" b="0" dirty="0">
              <a:solidFill>
                <a:srgbClr val="EEEDEA"/>
              </a:solidFill>
              <a:latin typeface="Arial" panose="020B0604020202020204" pitchFamily="34" charset="0"/>
              <a:cs typeface="Arial" panose="020B0604020202020204" pitchFamily="34" charset="0"/>
            </a:endParaRPr>
          </a:p>
          <a:p>
            <a:pPr marL="358775" lvl="1" indent="0">
              <a:lnSpc>
                <a:spcPct val="100000"/>
              </a:lnSpc>
              <a:spcBef>
                <a:spcPts val="1800"/>
              </a:spcBef>
              <a:buNone/>
            </a:pPr>
            <a:r>
              <a:rPr lang="en-US" sz="1800" b="1" dirty="0">
                <a:solidFill>
                  <a:srgbClr val="EEEDEA"/>
                </a:solidFill>
                <a:latin typeface="Arial" panose="020B0604020202020204" pitchFamily="34" charset="0"/>
                <a:cs typeface="Arial" panose="020B0604020202020204" pitchFamily="34" charset="0"/>
              </a:rPr>
              <a:t>Enlightenment: </a:t>
            </a:r>
            <a:r>
              <a:rPr lang="en-US" sz="1800" b="0" dirty="0">
                <a:solidFill>
                  <a:srgbClr val="EEEDEA"/>
                </a:solidFill>
                <a:latin typeface="Arial" panose="020B0604020202020204" pitchFamily="34" charset="0"/>
                <a:cs typeface="Arial" panose="020B0604020202020204" pitchFamily="34" charset="0"/>
              </a:rPr>
              <a:t>making people able to understand risks and become ‘risk literate’</a:t>
            </a:r>
          </a:p>
          <a:p>
            <a:pPr marL="358775" lvl="1" indent="0">
              <a:lnSpc>
                <a:spcPct val="100000"/>
              </a:lnSpc>
              <a:spcBef>
                <a:spcPts val="1800"/>
              </a:spcBef>
              <a:buNone/>
            </a:pPr>
            <a:r>
              <a:rPr lang="en-US" sz="1800" b="1" dirty="0" err="1">
                <a:solidFill>
                  <a:srgbClr val="EEEDEA"/>
                </a:solidFill>
                <a:latin typeface="Arial" panose="020B0604020202020204" pitchFamily="34" charset="0"/>
                <a:cs typeface="Arial" panose="020B0604020202020204" pitchFamily="34" charset="0"/>
              </a:rPr>
              <a:t>Behavioural</a:t>
            </a:r>
            <a:r>
              <a:rPr lang="en-US" sz="1800" b="1" dirty="0">
                <a:solidFill>
                  <a:srgbClr val="EEEDEA"/>
                </a:solidFill>
                <a:latin typeface="Arial" panose="020B0604020202020204" pitchFamily="34" charset="0"/>
                <a:cs typeface="Arial" panose="020B0604020202020204" pitchFamily="34" charset="0"/>
              </a:rPr>
              <a:t> changes: </a:t>
            </a:r>
            <a:r>
              <a:rPr lang="en-US" sz="1800" dirty="0">
                <a:solidFill>
                  <a:srgbClr val="EEEDEA"/>
                </a:solidFill>
                <a:latin typeface="Arial" panose="020B0604020202020204" pitchFamily="34" charset="0"/>
                <a:cs typeface="Arial" panose="020B0604020202020204" pitchFamily="34" charset="0"/>
              </a:rPr>
              <a:t>making people aware of potential risks and help them to take protective actions</a:t>
            </a:r>
          </a:p>
          <a:p>
            <a:pPr marL="358775" lvl="1" indent="0">
              <a:lnSpc>
                <a:spcPct val="100000"/>
              </a:lnSpc>
              <a:spcBef>
                <a:spcPts val="1800"/>
              </a:spcBef>
              <a:buNone/>
            </a:pPr>
            <a:r>
              <a:rPr lang="en-US" sz="1800" b="1" dirty="0">
                <a:solidFill>
                  <a:srgbClr val="EEEDEA"/>
                </a:solidFill>
                <a:latin typeface="Arial" panose="020B0604020202020204" pitchFamily="34" charset="0"/>
                <a:cs typeface="Arial" panose="020B0604020202020204" pitchFamily="34" charset="0"/>
              </a:rPr>
              <a:t>Trust building: </a:t>
            </a:r>
            <a:r>
              <a:rPr lang="en-US" sz="1800" dirty="0">
                <a:solidFill>
                  <a:srgbClr val="EEEDEA"/>
                </a:solidFill>
                <a:latin typeface="Arial" panose="020B0604020202020204" pitchFamily="34" charset="0"/>
                <a:cs typeface="Arial" panose="020B0604020202020204" pitchFamily="34" charset="0"/>
              </a:rPr>
              <a:t>assisting risk management agencies to generate and sustain trust</a:t>
            </a:r>
          </a:p>
          <a:p>
            <a:pPr marL="358775" lvl="1" indent="0">
              <a:lnSpc>
                <a:spcPct val="100000"/>
              </a:lnSpc>
              <a:spcBef>
                <a:spcPts val="1800"/>
              </a:spcBef>
              <a:buNone/>
            </a:pPr>
            <a:r>
              <a:rPr lang="en-US" sz="1800" b="1" dirty="0">
                <a:solidFill>
                  <a:srgbClr val="EEEDEA"/>
                </a:solidFill>
                <a:latin typeface="Arial" panose="020B0604020202020204" pitchFamily="34" charset="0"/>
                <a:cs typeface="Arial" panose="020B0604020202020204" pitchFamily="34" charset="0"/>
              </a:rPr>
              <a:t>Conflict resolution: </a:t>
            </a:r>
            <a:r>
              <a:rPr lang="en-US" sz="1800" b="0" dirty="0">
                <a:solidFill>
                  <a:srgbClr val="EEEDEA"/>
                </a:solidFill>
                <a:latin typeface="Arial" panose="020B0604020202020204" pitchFamily="34" charset="0"/>
                <a:cs typeface="Arial" panose="020B0604020202020204" pitchFamily="34" charset="0"/>
              </a:rPr>
              <a:t>assisting risk managers to involve major stakeholders and affected parties to tak</a:t>
            </a:r>
            <a:r>
              <a:rPr lang="en-US" sz="1800" dirty="0">
                <a:solidFill>
                  <a:srgbClr val="EEEDEA"/>
                </a:solidFill>
                <a:latin typeface="Arial" panose="020B0604020202020204" pitchFamily="34" charset="0"/>
                <a:cs typeface="Arial" panose="020B0604020202020204" pitchFamily="34" charset="0"/>
              </a:rPr>
              <a:t>e </a:t>
            </a:r>
            <a:r>
              <a:rPr lang="en-US" sz="1800" b="0" dirty="0">
                <a:solidFill>
                  <a:srgbClr val="EEEDEA"/>
                </a:solidFill>
                <a:latin typeface="Arial" panose="020B0604020202020204" pitchFamily="34" charset="0"/>
                <a:cs typeface="Arial" panose="020B0604020202020204" pitchFamily="34" charset="0"/>
              </a:rPr>
              <a:t>part in the risk management process</a:t>
            </a:r>
            <a:endParaRPr lang="en-CA" sz="1800" b="0" dirty="0">
              <a:solidFill>
                <a:srgbClr val="EEEDEA"/>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84DABE6-A6AF-4E84-AB1A-A9C8393EBAE9}"/>
              </a:ext>
            </a:extLst>
          </p:cNvPr>
          <p:cNvSpPr txBox="1"/>
          <p:nvPr/>
        </p:nvSpPr>
        <p:spPr>
          <a:xfrm>
            <a:off x="1014761" y="6376972"/>
            <a:ext cx="7772400" cy="415498"/>
          </a:xfrm>
          <a:prstGeom prst="rect">
            <a:avLst/>
          </a:prstGeom>
          <a:noFill/>
        </p:spPr>
        <p:txBody>
          <a:bodyPr wrap="square" rtlCol="0">
            <a:spAutoFit/>
          </a:bodyPr>
          <a:lstStyle/>
          <a:p>
            <a:r>
              <a:rPr lang="en-CA" sz="700" dirty="0" err="1">
                <a:solidFill>
                  <a:srgbClr val="EEEDEA"/>
                </a:solidFill>
              </a:rPr>
              <a:t>Covello</a:t>
            </a:r>
            <a:r>
              <a:rPr lang="en-CA" sz="700" dirty="0">
                <a:solidFill>
                  <a:srgbClr val="EEEDEA"/>
                </a:solidFill>
              </a:rPr>
              <a:t>, V. T., Von </a:t>
            </a:r>
            <a:r>
              <a:rPr lang="en-CA" sz="700" dirty="0" err="1">
                <a:solidFill>
                  <a:srgbClr val="EEEDEA"/>
                </a:solidFill>
              </a:rPr>
              <a:t>Winterfeldt</a:t>
            </a:r>
            <a:r>
              <a:rPr lang="en-CA" sz="700" dirty="0">
                <a:solidFill>
                  <a:srgbClr val="EEEDEA"/>
                </a:solidFill>
              </a:rPr>
              <a:t>, D., &amp; </a:t>
            </a:r>
            <a:r>
              <a:rPr lang="en-CA" sz="700" dirty="0" err="1">
                <a:solidFill>
                  <a:srgbClr val="EEEDEA"/>
                </a:solidFill>
              </a:rPr>
              <a:t>Slovic</a:t>
            </a:r>
            <a:r>
              <a:rPr lang="en-CA" sz="700" dirty="0">
                <a:solidFill>
                  <a:srgbClr val="EEEDEA"/>
                </a:solidFill>
              </a:rPr>
              <a:t>, P. (1988). Risk communication. In Carcinogen Risk Assessment (pp. 193-207). Springer, Boston, MA.</a:t>
            </a:r>
          </a:p>
          <a:p>
            <a:r>
              <a:rPr lang="en-CA" sz="700" b="0" dirty="0">
                <a:solidFill>
                  <a:srgbClr val="EEEDEA"/>
                </a:solidFill>
              </a:rPr>
              <a:t> </a:t>
            </a:r>
            <a:r>
              <a:rPr lang="en-US" sz="700" dirty="0" err="1">
                <a:solidFill>
                  <a:srgbClr val="EEEDEA"/>
                </a:solidFill>
              </a:rPr>
              <a:t>Renn</a:t>
            </a:r>
            <a:r>
              <a:rPr lang="en-US" sz="700" dirty="0">
                <a:solidFill>
                  <a:srgbClr val="EEEDEA"/>
                </a:solidFill>
              </a:rPr>
              <a:t>., O. (2019). Risk Governance Framework. </a:t>
            </a:r>
            <a:r>
              <a:rPr lang="en-US" sz="700" dirty="0">
                <a:solidFill>
                  <a:srgbClr val="EEEDEA"/>
                </a:solidFill>
                <a:hlinkClick r:id="rId3">
                  <a:extLst>
                    <a:ext uri="{A12FA001-AC4F-418D-AE19-62706E023703}">
                      <ahyp:hlinkClr xmlns:ahyp="http://schemas.microsoft.com/office/drawing/2018/hyperlinkcolor" val="tx"/>
                    </a:ext>
                  </a:extLst>
                </a:hlinkClick>
              </a:rPr>
              <a:t>https://irgc.epfl.ch/risk-governance/page-139715-en-html/</a:t>
            </a:r>
            <a:r>
              <a:rPr lang="en-US" sz="700" dirty="0">
                <a:solidFill>
                  <a:srgbClr val="EEEDEA"/>
                </a:solidFill>
              </a:rPr>
              <a:t> </a:t>
            </a:r>
            <a:endParaRPr lang="en-CA" sz="700" dirty="0">
              <a:solidFill>
                <a:srgbClr val="EEEDEA"/>
              </a:solidFill>
            </a:endParaRPr>
          </a:p>
          <a:p>
            <a:endParaRPr lang="en-CA" sz="700" b="0" dirty="0">
              <a:solidFill>
                <a:srgbClr val="EEEDEA"/>
              </a:solidFill>
            </a:endParaRPr>
          </a:p>
        </p:txBody>
      </p:sp>
      <p:sp>
        <p:nvSpPr>
          <p:cNvPr id="7" name="Title 1">
            <a:extLst>
              <a:ext uri="{FF2B5EF4-FFF2-40B4-BE49-F238E27FC236}">
                <a16:creationId xmlns:a16="http://schemas.microsoft.com/office/drawing/2014/main" id="{FD414B31-2016-482A-9E2D-E33BD885F07F}"/>
              </a:ext>
            </a:extLst>
          </p:cNvPr>
          <p:cNvSpPr txBox="1">
            <a:spLocks/>
          </p:cNvSpPr>
          <p:nvPr/>
        </p:nvSpPr>
        <p:spPr>
          <a:xfrm>
            <a:off x="609600" y="381000"/>
            <a:ext cx="8077200" cy="12954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CA" sz="3500" b="0" dirty="0">
                <a:solidFill>
                  <a:srgbClr val="FFE06E"/>
                </a:solidFill>
                <a:latin typeface="Arial Narrow" panose="020B0606020202030204" pitchFamily="34" charset="0"/>
              </a:rPr>
              <a:t>RISK COMMUNICATION</a:t>
            </a:r>
            <a:r>
              <a:rPr lang="en-CA" sz="3500" dirty="0">
                <a:solidFill>
                  <a:srgbClr val="FFE06E"/>
                </a:solidFill>
                <a:latin typeface="Arial Narrow" panose="020B0606020202030204" pitchFamily="34" charset="0"/>
              </a:rPr>
              <a:t> </a:t>
            </a:r>
            <a:endParaRPr lang="en-US" sz="3500" dirty="0">
              <a:solidFill>
                <a:srgbClr val="FFE06E"/>
              </a:solidFill>
              <a:latin typeface="Arial Narrow" panose="020B0606020202030204" pitchFamily="34" charset="0"/>
            </a:endParaRPr>
          </a:p>
        </p:txBody>
      </p:sp>
      <p:pic>
        <p:nvPicPr>
          <p:cNvPr id="2050" name="Picture 2" descr="Image result for enlightenment">
            <a:extLst>
              <a:ext uri="{FF2B5EF4-FFF2-40B4-BE49-F238E27FC236}">
                <a16:creationId xmlns:a16="http://schemas.microsoft.com/office/drawing/2014/main" id="{6A9CEABD-C534-438C-8BFB-37791FE6C2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116" y="1290066"/>
            <a:ext cx="2352884" cy="15287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D24D77-115C-42FE-8880-2BB1EFC84EFD}"/>
              </a:ext>
            </a:extLst>
          </p:cNvPr>
          <p:cNvPicPr>
            <a:picLocks noChangeAspect="1"/>
          </p:cNvPicPr>
          <p:nvPr/>
        </p:nvPicPr>
        <p:blipFill>
          <a:blip r:embed="rId5"/>
          <a:stretch>
            <a:fillRect/>
          </a:stretch>
        </p:blipFill>
        <p:spPr>
          <a:xfrm>
            <a:off x="5338763" y="2585466"/>
            <a:ext cx="1904878" cy="1471612"/>
          </a:xfrm>
          <a:prstGeom prst="rect">
            <a:avLst/>
          </a:prstGeom>
        </p:spPr>
      </p:pic>
      <p:pic>
        <p:nvPicPr>
          <p:cNvPr id="2052" name="Picture 4" descr="Image result for trust building">
            <a:extLst>
              <a:ext uri="{FF2B5EF4-FFF2-40B4-BE49-F238E27FC236}">
                <a16:creationId xmlns:a16="http://schemas.microsoft.com/office/drawing/2014/main" id="{93BD42D6-193C-41C8-8527-08EFDE5D91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9443" y="3727894"/>
            <a:ext cx="2305047" cy="11525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onflict resolution">
            <a:extLst>
              <a:ext uri="{FF2B5EF4-FFF2-40B4-BE49-F238E27FC236}">
                <a16:creationId xmlns:a16="http://schemas.microsoft.com/office/drawing/2014/main" id="{8A0ADEA7-39CE-41A6-92A1-C9ACA32CBC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2237" y="4947002"/>
            <a:ext cx="1845468" cy="184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3554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806"/>
            <a:ext cx="8229600" cy="846666"/>
          </a:xfrm>
        </p:spPr>
        <p:txBody>
          <a:bodyPr>
            <a:normAutofit fontScale="90000"/>
          </a:bodyPr>
          <a:lstStyle/>
          <a:p>
            <a:r>
              <a:rPr lang="en-US" sz="3600" dirty="0"/>
              <a:t>RISK COMMUNICATION IN A POST-TRUTH, POST-TRUST, POST-REALITY ERA</a:t>
            </a:r>
          </a:p>
        </p:txBody>
      </p:sp>
      <p:sp>
        <p:nvSpPr>
          <p:cNvPr id="5" name="Rectangle 4"/>
          <p:cNvSpPr/>
          <p:nvPr/>
        </p:nvSpPr>
        <p:spPr>
          <a:xfrm>
            <a:off x="434104" y="1571822"/>
            <a:ext cx="8530384" cy="4401205"/>
          </a:xfrm>
          <a:prstGeom prst="rect">
            <a:avLst/>
          </a:prstGeom>
        </p:spPr>
        <p:txBody>
          <a:bodyPr wrap="square">
            <a:spAutoFit/>
          </a:bodyPr>
          <a:lstStyle/>
          <a:p>
            <a:pPr marL="285750" indent="-285750">
              <a:buFont typeface="Arial" panose="020B0604020202020204" pitchFamily="34" charset="0"/>
              <a:buChar char="•"/>
            </a:pPr>
            <a:r>
              <a:rPr lang="en-CA" sz="2000" dirty="0">
                <a:solidFill>
                  <a:srgbClr val="EEEDEA"/>
                </a:solidFill>
              </a:rPr>
              <a:t>RISK COMMUNICATION NEEDS TO ADDRESS:</a:t>
            </a:r>
          </a:p>
          <a:p>
            <a:pPr marL="742950" lvl="1" indent="-285750">
              <a:buFont typeface="Arial" panose="020B0604020202020204" pitchFamily="34" charset="0"/>
              <a:buChar char="•"/>
            </a:pPr>
            <a:r>
              <a:rPr lang="en-CA" sz="2000" dirty="0">
                <a:solidFill>
                  <a:srgbClr val="EEEDEA"/>
                </a:solidFill>
              </a:rPr>
              <a:t>Differences between hazard and risk</a:t>
            </a:r>
          </a:p>
          <a:p>
            <a:pPr marL="742950" lvl="1" indent="-285750">
              <a:buFont typeface="Arial" panose="020B0604020202020204" pitchFamily="34" charset="0"/>
              <a:buChar char="•"/>
            </a:pPr>
            <a:r>
              <a:rPr lang="en-CA" sz="2000" dirty="0">
                <a:solidFill>
                  <a:srgbClr val="EEEDEA"/>
                </a:solidFill>
              </a:rPr>
              <a:t>Differences between a random event and underlying systemic variables (understanding sources of uncertainty)</a:t>
            </a:r>
          </a:p>
          <a:p>
            <a:pPr marL="742950" lvl="1" indent="-285750">
              <a:buFont typeface="Arial" panose="020B0604020202020204" pitchFamily="34" charset="0"/>
              <a:buChar char="•"/>
            </a:pPr>
            <a:r>
              <a:rPr lang="en-CA" sz="2000" dirty="0">
                <a:solidFill>
                  <a:srgbClr val="EEEDEA"/>
                </a:solidFill>
              </a:rPr>
              <a:t>The scientific method of how risks are assessed</a:t>
            </a:r>
          </a:p>
          <a:p>
            <a:pPr marL="742950" lvl="1" indent="-285750">
              <a:buFont typeface="Arial" panose="020B0604020202020204" pitchFamily="34" charset="0"/>
              <a:buChar char="•"/>
            </a:pPr>
            <a:r>
              <a:rPr lang="en-CA" sz="2000" dirty="0">
                <a:solidFill>
                  <a:srgbClr val="EEEDEA"/>
                </a:solidFill>
              </a:rPr>
              <a:t>The process of risk management decision-making</a:t>
            </a:r>
          </a:p>
          <a:p>
            <a:pPr marL="742950" lvl="1" indent="-285750">
              <a:buFont typeface="Arial" panose="020B0604020202020204" pitchFamily="34" charset="0"/>
              <a:buChar char="•"/>
            </a:pPr>
            <a:r>
              <a:rPr lang="en-CA" sz="2000" dirty="0">
                <a:solidFill>
                  <a:srgbClr val="EEEDEA"/>
                </a:solidFill>
              </a:rPr>
              <a:t>The trade-offs and value conflicts when making risk management or regulatory decisions (including benefits)</a:t>
            </a:r>
          </a:p>
          <a:p>
            <a:pPr marL="742950" lvl="1" indent="-285750">
              <a:buFont typeface="Arial" panose="020B0604020202020204" pitchFamily="34" charset="0"/>
              <a:buChar char="•"/>
            </a:pPr>
            <a:r>
              <a:rPr lang="en-CA" sz="2000" dirty="0">
                <a:solidFill>
                  <a:srgbClr val="EEEDEA"/>
                </a:solidFill>
              </a:rPr>
              <a:t>The meaning of standards and the respective goals behind them</a:t>
            </a:r>
          </a:p>
          <a:p>
            <a:pPr lvl="1"/>
            <a:endParaRPr lang="en-CA" sz="2000" dirty="0">
              <a:solidFill>
                <a:srgbClr val="EEEDEA"/>
              </a:solidFill>
            </a:endParaRPr>
          </a:p>
          <a:p>
            <a:pPr marL="285750" indent="-285750">
              <a:buFont typeface="Arial" panose="020B0604020202020204" pitchFamily="34" charset="0"/>
              <a:buChar char="•"/>
            </a:pPr>
            <a:r>
              <a:rPr lang="en-CA" sz="2000" dirty="0">
                <a:solidFill>
                  <a:srgbClr val="EEEDEA"/>
                </a:solidFill>
              </a:rPr>
              <a:t>Trust and credibility cannot be ‘produced’ or ‘manufactured’, but only earned in terms of performance and effective risk communication</a:t>
            </a:r>
          </a:p>
          <a:p>
            <a:pPr marL="285750" indent="-285750">
              <a:buFont typeface="Arial" panose="020B0604020202020204" pitchFamily="34" charset="0"/>
              <a:buChar char="•"/>
            </a:pPr>
            <a:endParaRPr lang="en-CA" sz="2000" dirty="0">
              <a:solidFill>
                <a:srgbClr val="EEEDEA"/>
              </a:solidFill>
            </a:endParaRPr>
          </a:p>
          <a:p>
            <a:endParaRPr lang="en-CA" sz="2000" dirty="0">
              <a:solidFill>
                <a:srgbClr val="EEEDEA"/>
              </a:solidFill>
            </a:endParaRPr>
          </a:p>
        </p:txBody>
      </p:sp>
      <p:sp>
        <p:nvSpPr>
          <p:cNvPr id="6" name="Rectangle 5">
            <a:extLst>
              <a:ext uri="{FF2B5EF4-FFF2-40B4-BE49-F238E27FC236}">
                <a16:creationId xmlns:a16="http://schemas.microsoft.com/office/drawing/2014/main" id="{BC917CF5-FA77-4875-AEC2-54CAD07ECD2C}"/>
              </a:ext>
            </a:extLst>
          </p:cNvPr>
          <p:cNvSpPr/>
          <p:nvPr/>
        </p:nvSpPr>
        <p:spPr>
          <a:xfrm>
            <a:off x="609600" y="6553201"/>
            <a:ext cx="5105400" cy="200055"/>
          </a:xfrm>
          <a:prstGeom prst="rect">
            <a:avLst/>
          </a:prstGeom>
        </p:spPr>
        <p:txBody>
          <a:bodyPr wrap="square">
            <a:spAutoFit/>
          </a:bodyPr>
          <a:lstStyle/>
          <a:p>
            <a:r>
              <a:rPr lang="en-US" sz="700" b="0" dirty="0" err="1">
                <a:solidFill>
                  <a:srgbClr val="EEEDEA"/>
                </a:solidFill>
              </a:rPr>
              <a:t>Renn</a:t>
            </a:r>
            <a:r>
              <a:rPr lang="en-US" sz="700" b="0" dirty="0">
                <a:solidFill>
                  <a:srgbClr val="EEEDEA"/>
                </a:solidFill>
              </a:rPr>
              <a:t>., O. (2019). Risk Governance Framework. </a:t>
            </a:r>
            <a:r>
              <a:rPr lang="en-US" sz="700" b="0" dirty="0">
                <a:solidFill>
                  <a:srgbClr val="EEEDEA"/>
                </a:solidFill>
                <a:hlinkClick r:id="rId3">
                  <a:extLst>
                    <a:ext uri="{A12FA001-AC4F-418D-AE19-62706E023703}">
                      <ahyp:hlinkClr xmlns:ahyp="http://schemas.microsoft.com/office/drawing/2018/hyperlinkcolor" val="tx"/>
                    </a:ext>
                  </a:extLst>
                </a:hlinkClick>
              </a:rPr>
              <a:t>https://irgc.epfl.ch/risk-governance/page-139715-en-html/</a:t>
            </a:r>
            <a:r>
              <a:rPr lang="en-US" sz="700" b="0" dirty="0">
                <a:solidFill>
                  <a:srgbClr val="EEEDEA"/>
                </a:solidFill>
              </a:rPr>
              <a:t> </a:t>
            </a:r>
            <a:endParaRPr lang="en-CA" sz="700" dirty="0">
              <a:solidFill>
                <a:srgbClr val="EEEDEA"/>
              </a:solidFill>
            </a:endParaRPr>
          </a:p>
        </p:txBody>
      </p:sp>
    </p:spTree>
    <p:extLst>
      <p:ext uri="{BB962C8B-B14F-4D97-AF65-F5344CB8AC3E}">
        <p14:creationId xmlns:p14="http://schemas.microsoft.com/office/powerpoint/2010/main" val="875112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2B9A-E16A-4B6D-B9B2-036C821B566F}"/>
              </a:ext>
            </a:extLst>
          </p:cNvPr>
          <p:cNvPicPr>
            <a:picLocks noChangeAspect="1"/>
          </p:cNvPicPr>
          <p:nvPr/>
        </p:nvPicPr>
        <p:blipFill>
          <a:blip r:embed="rId2"/>
          <a:stretch>
            <a:fillRect/>
          </a:stretch>
        </p:blipFill>
        <p:spPr>
          <a:xfrm>
            <a:off x="1787345" y="381000"/>
            <a:ext cx="5569310" cy="5972452"/>
          </a:xfrm>
          <a:prstGeom prst="rect">
            <a:avLst/>
          </a:prstGeom>
        </p:spPr>
      </p:pic>
      <p:sp>
        <p:nvSpPr>
          <p:cNvPr id="4" name="Rectangle 3">
            <a:extLst>
              <a:ext uri="{FF2B5EF4-FFF2-40B4-BE49-F238E27FC236}">
                <a16:creationId xmlns:a16="http://schemas.microsoft.com/office/drawing/2014/main" id="{B94DD33A-9B0F-42A1-B7AE-2FB470806EFB}"/>
              </a:ext>
            </a:extLst>
          </p:cNvPr>
          <p:cNvSpPr/>
          <p:nvPr/>
        </p:nvSpPr>
        <p:spPr>
          <a:xfrm>
            <a:off x="609600" y="6553201"/>
            <a:ext cx="5105400" cy="200055"/>
          </a:xfrm>
          <a:prstGeom prst="rect">
            <a:avLst/>
          </a:prstGeom>
        </p:spPr>
        <p:txBody>
          <a:bodyPr wrap="square">
            <a:spAutoFit/>
          </a:bodyPr>
          <a:lstStyle/>
          <a:p>
            <a:r>
              <a:rPr lang="en-US" sz="700" b="0" dirty="0" err="1">
                <a:solidFill>
                  <a:srgbClr val="EEEDEA"/>
                </a:solidFill>
              </a:rPr>
              <a:t>Renn</a:t>
            </a:r>
            <a:r>
              <a:rPr lang="en-US" sz="700" b="0" dirty="0">
                <a:solidFill>
                  <a:srgbClr val="EEEDEA"/>
                </a:solidFill>
              </a:rPr>
              <a:t>., O. (2019). Risk Governance Framework. </a:t>
            </a:r>
            <a:r>
              <a:rPr lang="en-US" sz="700" b="0" dirty="0">
                <a:solidFill>
                  <a:srgbClr val="EEEDEA"/>
                </a:solidFill>
                <a:hlinkClick r:id="rId3">
                  <a:extLst>
                    <a:ext uri="{A12FA001-AC4F-418D-AE19-62706E023703}">
                      <ahyp:hlinkClr xmlns:ahyp="http://schemas.microsoft.com/office/drawing/2018/hyperlinkcolor" val="tx"/>
                    </a:ext>
                  </a:extLst>
                </a:hlinkClick>
              </a:rPr>
              <a:t>https://irgc.epfl.ch/risk-governance/page-139715-en-html/</a:t>
            </a:r>
            <a:r>
              <a:rPr lang="en-US" sz="700" b="0" dirty="0">
                <a:solidFill>
                  <a:srgbClr val="EEEDEA"/>
                </a:solidFill>
              </a:rPr>
              <a:t> </a:t>
            </a:r>
            <a:endParaRPr lang="en-CA" sz="700" dirty="0">
              <a:solidFill>
                <a:srgbClr val="EEEDEA"/>
              </a:solidFill>
            </a:endParaRPr>
          </a:p>
        </p:txBody>
      </p:sp>
    </p:spTree>
    <p:extLst>
      <p:ext uri="{BB962C8B-B14F-4D97-AF65-F5344CB8AC3E}">
        <p14:creationId xmlns:p14="http://schemas.microsoft.com/office/powerpoint/2010/main" val="1988454896"/>
      </p:ext>
    </p:extLst>
  </p:cSld>
  <p:clrMapOvr>
    <a:masterClrMapping/>
  </p:clrMapOvr>
  <p:transition spd="slow">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561"/>
            <a:ext cx="8229600" cy="6404373"/>
          </a:xfrm>
          <a:noFill/>
        </p:spPr>
        <p:txBody>
          <a:bodyPr>
            <a:normAutofit/>
          </a:bodyPr>
          <a:lstStyle/>
          <a:p>
            <a:r>
              <a:rPr lang="en-US" sz="4000" dirty="0"/>
              <a:t>THANK YOU! QUESTIONS?</a:t>
            </a:r>
            <a:br>
              <a:rPr lang="en-US" sz="3200" dirty="0"/>
            </a:br>
            <a:br>
              <a:rPr lang="en-US" sz="3000" dirty="0"/>
            </a:br>
            <a:r>
              <a:rPr lang="en-US" sz="2000" b="1" dirty="0">
                <a:latin typeface="DIN-Light"/>
                <a:cs typeface="DIN-Light"/>
              </a:rPr>
              <a:t>Lianne M. Lefsrud, </a:t>
            </a:r>
            <a:r>
              <a:rPr lang="en-US" sz="2000" dirty="0">
                <a:latin typeface="DIN-Light"/>
                <a:cs typeface="DIN-Light"/>
              </a:rPr>
              <a:t>PhD, </a:t>
            </a:r>
            <a:r>
              <a:rPr lang="en-US" sz="2000" dirty="0" err="1">
                <a:latin typeface="DIN-Light"/>
                <a:cs typeface="DIN-Light"/>
              </a:rPr>
              <a:t>PEng</a:t>
            </a:r>
            <a:r>
              <a:rPr lang="en-US" sz="2000" dirty="0">
                <a:latin typeface="DIN-Light"/>
                <a:cs typeface="DIN-Light"/>
              </a:rPr>
              <a:t>, </a:t>
            </a:r>
            <a:br>
              <a:rPr lang="en-US" sz="2000" dirty="0">
                <a:latin typeface="DIN-Light"/>
                <a:cs typeface="DIN-Light"/>
              </a:rPr>
            </a:br>
            <a:r>
              <a:rPr lang="en-US" sz="2000" dirty="0">
                <a:solidFill>
                  <a:srgbClr val="EEEDEA"/>
                </a:solidFill>
                <a:latin typeface="DIN-Light"/>
                <a:cs typeface="DIN-Light"/>
              </a:rPr>
              <a:t>Assistant Professor, Engineering Safety and Risk Management</a:t>
            </a:r>
            <a:br>
              <a:rPr lang="en-US" sz="2000" dirty="0">
                <a:solidFill>
                  <a:srgbClr val="EEEDEA"/>
                </a:solidFill>
                <a:latin typeface="DIN-Light"/>
                <a:cs typeface="DIN-Light"/>
              </a:rPr>
            </a:br>
            <a:r>
              <a:rPr lang="en-US" sz="1600" dirty="0">
                <a:solidFill>
                  <a:srgbClr val="EEEDEA"/>
                </a:solidFill>
                <a:latin typeface="DIN-Light"/>
                <a:cs typeface="DIN-Light"/>
              </a:rPr>
              <a:t>E: lefsrud@ualberta.ca, W: liannelefsrud.com, T: @</a:t>
            </a:r>
            <a:r>
              <a:rPr lang="en-US" sz="1600" dirty="0" err="1">
                <a:solidFill>
                  <a:srgbClr val="EEEDEA"/>
                </a:solidFill>
                <a:latin typeface="DIN-Light"/>
                <a:cs typeface="DIN-Light"/>
              </a:rPr>
              <a:t>lefsrud</a:t>
            </a:r>
            <a:r>
              <a:rPr lang="en-US" sz="1600" dirty="0">
                <a:solidFill>
                  <a:srgbClr val="EEEDEA"/>
                </a:solidFill>
                <a:latin typeface="DIN-Light"/>
                <a:cs typeface="DIN-Light"/>
              </a:rPr>
              <a:t> </a:t>
            </a:r>
            <a:br>
              <a:rPr lang="en-US" sz="1600" dirty="0">
                <a:latin typeface="DIN-Light"/>
                <a:cs typeface="DIN-Light"/>
              </a:rPr>
            </a:br>
            <a:br>
              <a:rPr lang="en-US" sz="1600" dirty="0">
                <a:latin typeface="DIN-Light"/>
                <a:cs typeface="DIN-Light"/>
              </a:rPr>
            </a:br>
            <a:br>
              <a:rPr lang="en-US" sz="1600" dirty="0">
                <a:latin typeface="DIN-Light"/>
                <a:cs typeface="DIN-Light"/>
              </a:rPr>
            </a:br>
            <a:r>
              <a:rPr lang="en-CA" sz="2000" b="1" dirty="0">
                <a:latin typeface="DIN-Light"/>
                <a:cs typeface="DIN-Light"/>
              </a:rPr>
              <a:t>Funding/Support from: </a:t>
            </a:r>
            <a:br>
              <a:rPr lang="en-CA" sz="2000" dirty="0">
                <a:latin typeface="DIN-Light"/>
                <a:cs typeface="DIN-Light"/>
              </a:rPr>
            </a:br>
            <a:r>
              <a:rPr lang="en-CA" sz="2000" dirty="0">
                <a:solidFill>
                  <a:srgbClr val="EEEDEA"/>
                </a:solidFill>
                <a:latin typeface="DIN-Light"/>
                <a:cs typeface="DIN-Light"/>
              </a:rPr>
              <a:t>Alberta Justice</a:t>
            </a:r>
            <a:br>
              <a:rPr lang="en-CA" sz="2000" dirty="0">
                <a:solidFill>
                  <a:srgbClr val="EEEDEA"/>
                </a:solidFill>
                <a:latin typeface="DIN-Light"/>
                <a:cs typeface="DIN-Light"/>
              </a:rPr>
            </a:br>
            <a:r>
              <a:rPr lang="en-CA" sz="2000" dirty="0">
                <a:solidFill>
                  <a:srgbClr val="EEEDEA"/>
                </a:solidFill>
                <a:latin typeface="DIN-Light"/>
                <a:cs typeface="DIN-Light"/>
              </a:rPr>
              <a:t>Alberta Workers’ Compensation Board, Occupational Health &amp; Safety</a:t>
            </a:r>
            <a:br>
              <a:rPr lang="en-CA" sz="2000" dirty="0">
                <a:solidFill>
                  <a:srgbClr val="EEEDEA"/>
                </a:solidFill>
                <a:latin typeface="DIN-Light"/>
                <a:cs typeface="DIN-Light"/>
              </a:rPr>
            </a:br>
            <a:r>
              <a:rPr lang="en-CA" sz="2000" dirty="0">
                <a:solidFill>
                  <a:srgbClr val="EEEDEA"/>
                </a:solidFill>
                <a:latin typeface="DIN-Light"/>
                <a:cs typeface="DIN-Light"/>
              </a:rPr>
              <a:t>Construction Owners Association of Alberta</a:t>
            </a:r>
            <a:br>
              <a:rPr lang="en-CA" sz="2000" dirty="0">
                <a:solidFill>
                  <a:srgbClr val="EEEDEA"/>
                </a:solidFill>
                <a:latin typeface="DIN-Light"/>
                <a:cs typeface="DIN-Light"/>
              </a:rPr>
            </a:br>
            <a:r>
              <a:rPr lang="en-CA" sz="2000" dirty="0">
                <a:solidFill>
                  <a:srgbClr val="EEEDEA"/>
                </a:solidFill>
                <a:latin typeface="DIN-Light"/>
                <a:cs typeface="DIN-Light"/>
              </a:rPr>
              <a:t>IBM, Mitacs, COSIA</a:t>
            </a:r>
            <a:br>
              <a:rPr lang="en-CA" sz="2000" dirty="0">
                <a:solidFill>
                  <a:srgbClr val="EEEDEA"/>
                </a:solidFill>
                <a:latin typeface="DIN-Light"/>
                <a:cs typeface="DIN-Light"/>
              </a:rPr>
            </a:br>
            <a:r>
              <a:rPr lang="en-CA" sz="2000" dirty="0">
                <a:solidFill>
                  <a:srgbClr val="EEEDEA"/>
                </a:solidFill>
                <a:latin typeface="DIN-Light"/>
                <a:cs typeface="DIN-Light"/>
              </a:rPr>
              <a:t>Genome Canada</a:t>
            </a:r>
            <a:br>
              <a:rPr lang="en-CA" sz="2000" dirty="0">
                <a:solidFill>
                  <a:srgbClr val="EEEDEA"/>
                </a:solidFill>
                <a:latin typeface="DIN-Light"/>
                <a:cs typeface="DIN-Light"/>
              </a:rPr>
            </a:br>
            <a:r>
              <a:rPr lang="en-CA" sz="2000" dirty="0">
                <a:solidFill>
                  <a:srgbClr val="EEEDEA"/>
                </a:solidFill>
                <a:latin typeface="DIN-Light"/>
                <a:cs typeface="DIN-Light"/>
              </a:rPr>
              <a:t>Natural Science and Engineering Research Council of Canada</a:t>
            </a:r>
            <a:br>
              <a:rPr lang="en-CA" sz="2000" dirty="0">
                <a:solidFill>
                  <a:srgbClr val="EEEDEA"/>
                </a:solidFill>
                <a:latin typeface="DIN-Light"/>
                <a:cs typeface="DIN-Light"/>
              </a:rPr>
            </a:br>
            <a:r>
              <a:rPr lang="en-CA" sz="2000" dirty="0">
                <a:solidFill>
                  <a:srgbClr val="EEEDEA"/>
                </a:solidFill>
                <a:latin typeface="DIN-Light"/>
                <a:cs typeface="DIN-Light"/>
              </a:rPr>
              <a:t>Social Science and Humanities Research Council of Canada</a:t>
            </a:r>
            <a:br>
              <a:rPr lang="en-CA" sz="2000" dirty="0">
                <a:solidFill>
                  <a:srgbClr val="EEEDEA"/>
                </a:solidFill>
                <a:latin typeface="DIN-Light"/>
                <a:cs typeface="DIN-Light"/>
              </a:rPr>
            </a:br>
            <a:r>
              <a:rPr lang="en-CA" sz="2000" dirty="0">
                <a:solidFill>
                  <a:srgbClr val="EEEDEA"/>
                </a:solidFill>
                <a:latin typeface="DIN-Light"/>
                <a:cs typeface="DIN-Light"/>
              </a:rPr>
              <a:t>Transport Canada</a:t>
            </a:r>
            <a:br>
              <a:rPr lang="en-CA" sz="2000" dirty="0">
                <a:solidFill>
                  <a:srgbClr val="EEEDEA"/>
                </a:solidFill>
                <a:latin typeface="DIN-Light"/>
                <a:cs typeface="DIN-Light"/>
              </a:rPr>
            </a:br>
            <a:r>
              <a:rPr lang="en-CA" sz="2000" dirty="0">
                <a:solidFill>
                  <a:srgbClr val="EEEDEA"/>
                </a:solidFill>
                <a:latin typeface="DIN-Light"/>
                <a:cs typeface="DIN-Light"/>
              </a:rPr>
              <a:t>University of Alberta, VP Research &amp; Faculty of Engineering </a:t>
            </a:r>
            <a:endParaRPr lang="en-US" sz="1600" dirty="0">
              <a:latin typeface="DIN-Light"/>
              <a:cs typeface="DIN-Light"/>
            </a:endParaRPr>
          </a:p>
        </p:txBody>
      </p:sp>
    </p:spTree>
    <p:extLst>
      <p:ext uri="{BB962C8B-B14F-4D97-AF65-F5344CB8AC3E}">
        <p14:creationId xmlns:p14="http://schemas.microsoft.com/office/powerpoint/2010/main" val="4767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400" dirty="0">
                <a:latin typeface="Arial Narrow" panose="020B0606020202030204" pitchFamily="34" charset="0"/>
              </a:rPr>
              <a:t>UNDERSTANDING AND MANAGING RISKS</a:t>
            </a:r>
          </a:p>
        </p:txBody>
      </p:sp>
      <p:sp>
        <p:nvSpPr>
          <p:cNvPr id="3" name="Content Placeholder 2"/>
          <p:cNvSpPr>
            <a:spLocks noGrp="1"/>
          </p:cNvSpPr>
          <p:nvPr>
            <p:ph idx="1"/>
          </p:nvPr>
        </p:nvSpPr>
        <p:spPr>
          <a:xfrm>
            <a:off x="611560" y="1594624"/>
            <a:ext cx="8407152" cy="4786704"/>
          </a:xfrm>
        </p:spPr>
        <p:txBody>
          <a:bodyPr>
            <a:normAutofit lnSpcReduction="10000"/>
          </a:bodyPr>
          <a:lstStyle/>
          <a:p>
            <a:r>
              <a:rPr lang="en-CA" dirty="0"/>
              <a:t>Sustainable design and development is measured by balanced management of </a:t>
            </a:r>
          </a:p>
          <a:p>
            <a:pPr lvl="1"/>
            <a:r>
              <a:rPr lang="en-CA" b="1" dirty="0"/>
              <a:t>Economic</a:t>
            </a:r>
            <a:r>
              <a:rPr lang="en-CA" dirty="0"/>
              <a:t> risks</a:t>
            </a:r>
          </a:p>
          <a:p>
            <a:pPr lvl="1"/>
            <a:r>
              <a:rPr lang="en-CA" b="1" dirty="0"/>
              <a:t>Safety</a:t>
            </a:r>
            <a:r>
              <a:rPr lang="en-CA" dirty="0"/>
              <a:t> risks</a:t>
            </a:r>
          </a:p>
          <a:p>
            <a:pPr lvl="1"/>
            <a:r>
              <a:rPr lang="en-CA" b="1" dirty="0"/>
              <a:t>Environmental</a:t>
            </a:r>
            <a:r>
              <a:rPr lang="en-CA" dirty="0"/>
              <a:t> risks</a:t>
            </a:r>
          </a:p>
          <a:p>
            <a:pPr lvl="1"/>
            <a:endParaRPr lang="en-CA" dirty="0"/>
          </a:p>
          <a:p>
            <a:r>
              <a:rPr lang="en-CA" dirty="0"/>
              <a:t>There are many </a:t>
            </a:r>
            <a:r>
              <a:rPr lang="en-CA" b="1" dirty="0"/>
              <a:t>complex interactions </a:t>
            </a:r>
            <a:r>
              <a:rPr lang="en-CA" dirty="0"/>
              <a:t>between an operating production process and the environment.</a:t>
            </a:r>
          </a:p>
          <a:p>
            <a:r>
              <a:rPr lang="en-CA" dirty="0"/>
              <a:t>We need “permission” from society to operate (often delegated to the government) </a:t>
            </a:r>
          </a:p>
          <a:p>
            <a:pPr lvl="1"/>
            <a:r>
              <a:rPr lang="en-CA" dirty="0"/>
              <a:t>This permission can be revoked or modified</a:t>
            </a:r>
          </a:p>
          <a:p>
            <a:pPr lvl="1"/>
            <a:r>
              <a:rPr lang="en-CA" dirty="0"/>
              <a:t>“License to Operate” from Federal or Municipal Regulators are just one example</a:t>
            </a:r>
          </a:p>
          <a:p>
            <a:endParaRPr lang="en-CA" dirty="0"/>
          </a:p>
          <a:p>
            <a:pPr lvl="1"/>
            <a:endParaRPr lang="en-CA" dirty="0"/>
          </a:p>
        </p:txBody>
      </p:sp>
    </p:spTree>
    <p:extLst>
      <p:ext uri="{BB962C8B-B14F-4D97-AF65-F5344CB8AC3E}">
        <p14:creationId xmlns:p14="http://schemas.microsoft.com/office/powerpoint/2010/main" val="4215637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590"/>
          </a:xfrm>
        </p:spPr>
        <p:txBody>
          <a:bodyPr>
            <a:noAutofit/>
          </a:bodyPr>
          <a:lstStyle/>
          <a:p>
            <a:r>
              <a:rPr lang="en-US" sz="3200" dirty="0"/>
              <a:t>WHY COMMUNICATE RISKS?</a:t>
            </a:r>
            <a:br>
              <a:rPr lang="en-US" sz="3200" dirty="0"/>
            </a:br>
            <a:r>
              <a:rPr lang="en-US" sz="3200" dirty="0"/>
              <a:t>Broader social values determine project acceptability</a:t>
            </a:r>
          </a:p>
        </p:txBody>
      </p:sp>
      <p:sp>
        <p:nvSpPr>
          <p:cNvPr id="3" name="Content Placeholder 2"/>
          <p:cNvSpPr>
            <a:spLocks noGrp="1"/>
          </p:cNvSpPr>
          <p:nvPr>
            <p:ph idx="1"/>
          </p:nvPr>
        </p:nvSpPr>
        <p:spPr>
          <a:xfrm>
            <a:off x="228600" y="1087243"/>
            <a:ext cx="8820615" cy="356359"/>
          </a:xfrm>
        </p:spPr>
        <p:txBody>
          <a:bodyPr>
            <a:noAutofit/>
          </a:bodyPr>
          <a:lstStyle/>
          <a:p>
            <a:pPr marL="0" indent="0" algn="ctr">
              <a:buNone/>
            </a:pPr>
            <a:r>
              <a:rPr lang="en-US" sz="1800" dirty="0"/>
              <a:t>Project acceptability depends on economic, legal AND social license to operate</a:t>
            </a:r>
            <a:endParaRPr lang="de-DE"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907" y="1518858"/>
            <a:ext cx="6993538" cy="5135880"/>
          </a:xfrm>
          <a:prstGeom prst="rect">
            <a:avLst/>
          </a:prstGeom>
        </p:spPr>
      </p:pic>
    </p:spTree>
    <p:extLst>
      <p:ext uri="{BB962C8B-B14F-4D97-AF65-F5344CB8AC3E}">
        <p14:creationId xmlns:p14="http://schemas.microsoft.com/office/powerpoint/2010/main" val="40844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83" y="312234"/>
            <a:ext cx="8631044" cy="762000"/>
          </a:xfrm>
        </p:spPr>
        <p:txBody>
          <a:bodyPr>
            <a:noAutofit/>
          </a:bodyPr>
          <a:lstStyle/>
          <a:p>
            <a:r>
              <a:rPr lang="en-CA" sz="3200" dirty="0">
                <a:latin typeface="Arial Narrow" panose="020B0606020202030204" pitchFamily="34" charset="0"/>
              </a:rPr>
              <a:t>MISMANAGED SAFETY AND ENVIRONMENTAL RISKS BECOME SOCIAL AND FINANCIAL RISKS!</a:t>
            </a:r>
          </a:p>
        </p:txBody>
      </p:sp>
      <p:pic>
        <p:nvPicPr>
          <p:cNvPr id="69634" name="Picture 2" descr=" "/>
          <p:cNvPicPr>
            <a:picLocks noChangeAspect="1" noChangeArrowheads="1"/>
          </p:cNvPicPr>
          <p:nvPr/>
        </p:nvPicPr>
        <p:blipFill>
          <a:blip r:embed="rId3" cstate="print"/>
          <a:srcRect/>
          <a:stretch>
            <a:fillRect/>
          </a:stretch>
        </p:blipFill>
        <p:spPr bwMode="auto">
          <a:xfrm>
            <a:off x="735980" y="1340005"/>
            <a:ext cx="8077200" cy="5389581"/>
          </a:xfrm>
          <a:prstGeom prst="rect">
            <a:avLst/>
          </a:prstGeom>
          <a:noFill/>
        </p:spPr>
      </p:pic>
    </p:spTree>
    <p:extLst>
      <p:ext uri="{BB962C8B-B14F-4D97-AF65-F5344CB8AC3E}">
        <p14:creationId xmlns:p14="http://schemas.microsoft.com/office/powerpoint/2010/main" val="427228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70"/>
            <a:ext cx="8229600" cy="877330"/>
          </a:xfrm>
        </p:spPr>
        <p:txBody>
          <a:bodyPr>
            <a:noAutofit/>
          </a:bodyPr>
          <a:lstStyle/>
          <a:p>
            <a:r>
              <a:rPr lang="en-CA" sz="3200" dirty="0">
                <a:latin typeface="Arial Narrow" panose="020B0606020202030204" pitchFamily="34" charset="0"/>
              </a:rPr>
              <a:t>MISMANAGED SAFETY AND ENVIRONMENTAL RISKS BECOME SOCIAL AND FINANCIAL RISKS!</a:t>
            </a:r>
            <a:endParaRPr lang="en-US" sz="3200" dirty="0">
              <a:latin typeface="Arial Narrow" panose="020B0606020202030204" pitchFamily="34" charset="0"/>
            </a:endParaRPr>
          </a:p>
        </p:txBody>
      </p:sp>
      <p:sp>
        <p:nvSpPr>
          <p:cNvPr id="3" name="Content Placeholder 2"/>
          <p:cNvSpPr>
            <a:spLocks noGrp="1"/>
          </p:cNvSpPr>
          <p:nvPr>
            <p:ph idx="1"/>
          </p:nvPr>
        </p:nvSpPr>
        <p:spPr>
          <a:xfrm>
            <a:off x="457200" y="1032904"/>
            <a:ext cx="8229600" cy="1386941"/>
          </a:xfrm>
        </p:spPr>
        <p:txBody>
          <a:bodyPr>
            <a:normAutofit/>
          </a:bodyPr>
          <a:lstStyle/>
          <a:p>
            <a:pPr eaLnBrk="0" hangingPunct="0"/>
            <a:r>
              <a:rPr lang="en-CA" sz="1600" dirty="0"/>
              <a:t>Non-technical risks are 50% of risk factors in extractive industries</a:t>
            </a:r>
          </a:p>
          <a:p>
            <a:pPr eaLnBrk="0" hangingPunct="0"/>
            <a:r>
              <a:rPr lang="en-CA" sz="1600" dirty="0"/>
              <a:t>One oil major estimates US$6.5 billion value erosion over a two-year period from stakeholder-related risks</a:t>
            </a:r>
          </a:p>
          <a:p>
            <a:pPr eaLnBrk="0" hangingPunct="0"/>
            <a:r>
              <a:rPr lang="en-CA" sz="1600" dirty="0"/>
              <a:t>Community conflicts can lead to project suspensions and abandonments</a:t>
            </a:r>
          </a:p>
        </p:txBody>
      </p:sp>
      <p:sp>
        <p:nvSpPr>
          <p:cNvPr id="4" name="Rectangle 3"/>
          <p:cNvSpPr/>
          <p:nvPr/>
        </p:nvSpPr>
        <p:spPr>
          <a:xfrm>
            <a:off x="436562" y="6136823"/>
            <a:ext cx="8250237" cy="584776"/>
          </a:xfrm>
          <a:prstGeom prst="rect">
            <a:avLst/>
          </a:prstGeom>
        </p:spPr>
        <p:txBody>
          <a:bodyPr wrap="square">
            <a:spAutoFit/>
          </a:bodyPr>
          <a:lstStyle/>
          <a:p>
            <a:r>
              <a:rPr lang="en-CA" sz="800" dirty="0" err="1">
                <a:solidFill>
                  <a:srgbClr val="EEEDEA"/>
                </a:solidFill>
                <a:latin typeface="DIN-Light"/>
                <a:cs typeface="DIN-Light"/>
              </a:rPr>
              <a:t>Ruggie</a:t>
            </a:r>
            <a:r>
              <a:rPr lang="en-CA" sz="800" dirty="0">
                <a:solidFill>
                  <a:srgbClr val="EEEDEA"/>
                </a:solidFill>
                <a:latin typeface="DIN-Light"/>
                <a:cs typeface="DIN-Light"/>
              </a:rPr>
              <a:t>, J. (2011). Report of the Special Representative of the Secretary-General on the issue of human rights and transnational corporations and other business enterprises. </a:t>
            </a:r>
            <a:r>
              <a:rPr lang="en-CA" sz="800" i="1" dirty="0">
                <a:solidFill>
                  <a:srgbClr val="EEEDEA"/>
                </a:solidFill>
                <a:latin typeface="DIN-Light"/>
                <a:cs typeface="DIN-Light"/>
              </a:rPr>
              <a:t>Netherlands Quarterly on Human Rights</a:t>
            </a:r>
            <a:r>
              <a:rPr lang="en-CA" sz="800" dirty="0">
                <a:solidFill>
                  <a:srgbClr val="EEEDEA"/>
                </a:solidFill>
                <a:latin typeface="DIN-Light"/>
                <a:cs typeface="DIN-Light"/>
              </a:rPr>
              <a:t>, </a:t>
            </a:r>
            <a:r>
              <a:rPr lang="en-CA" sz="800" i="1" dirty="0">
                <a:solidFill>
                  <a:srgbClr val="EEEDEA"/>
                </a:solidFill>
                <a:latin typeface="DIN-Light"/>
                <a:cs typeface="DIN-Light"/>
              </a:rPr>
              <a:t>29</a:t>
            </a:r>
            <a:r>
              <a:rPr lang="en-CA" sz="800" dirty="0">
                <a:solidFill>
                  <a:srgbClr val="EEEDEA"/>
                </a:solidFill>
                <a:latin typeface="DIN-Light"/>
                <a:cs typeface="DIN-Light"/>
              </a:rPr>
              <a:t>, 224.</a:t>
            </a:r>
          </a:p>
          <a:p>
            <a:r>
              <a:rPr lang="en-CA" sz="800" dirty="0">
                <a:solidFill>
                  <a:srgbClr val="EEEDEA"/>
                </a:solidFill>
                <a:latin typeface="DIN-Light"/>
                <a:cs typeface="DIN-Light"/>
              </a:rPr>
              <a:t> Davis, R., &amp; Franks, D. M. (2011, October). The costs of conflict with local communities in the extractive industry. In </a:t>
            </a:r>
            <a:r>
              <a:rPr lang="en-CA" sz="800" i="1" dirty="0">
                <a:solidFill>
                  <a:srgbClr val="EEEDEA"/>
                </a:solidFill>
                <a:latin typeface="DIN-Light"/>
                <a:cs typeface="DIN-Light"/>
              </a:rPr>
              <a:t>Proceedings of the First International Seminar on </a:t>
            </a:r>
            <a:br>
              <a:rPr lang="en-CA" sz="800" i="1" dirty="0">
                <a:solidFill>
                  <a:srgbClr val="EEEDEA"/>
                </a:solidFill>
                <a:latin typeface="DIN-Light"/>
                <a:cs typeface="DIN-Light"/>
              </a:rPr>
            </a:br>
            <a:r>
              <a:rPr lang="en-CA" sz="800" i="1" dirty="0">
                <a:solidFill>
                  <a:srgbClr val="EEEDEA"/>
                </a:solidFill>
                <a:latin typeface="DIN-Light"/>
                <a:cs typeface="DIN-Light"/>
              </a:rPr>
              <a:t>Social Responsibility in Mining, Santiago, Chile</a:t>
            </a:r>
            <a:r>
              <a:rPr lang="en-CA" sz="800" dirty="0">
                <a:solidFill>
                  <a:srgbClr val="EEEDEA"/>
                </a:solidFill>
                <a:latin typeface="DIN-Light"/>
                <a:cs typeface="DIN-Light"/>
              </a:rPr>
              <a:t> (Vol. 30).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 y="2781951"/>
            <a:ext cx="7970520" cy="2978029"/>
          </a:xfrm>
          <a:prstGeom prst="rect">
            <a:avLst/>
          </a:prstGeom>
        </p:spPr>
      </p:pic>
    </p:spTree>
    <p:extLst>
      <p:ext uri="{BB962C8B-B14F-4D97-AF65-F5344CB8AC3E}">
        <p14:creationId xmlns:p14="http://schemas.microsoft.com/office/powerpoint/2010/main" val="1147673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29" y="1466850"/>
            <a:ext cx="7694341" cy="507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1" y="327155"/>
            <a:ext cx="9144000" cy="83820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Times New Roman" pitchFamily="18" charset="0"/>
              </a:defRPr>
            </a:lvl2pPr>
            <a:lvl3pPr algn="ctr" rtl="0" eaLnBrk="0" fontAlgn="base" hangingPunct="0">
              <a:spcBef>
                <a:spcPct val="0"/>
              </a:spcBef>
              <a:spcAft>
                <a:spcPct val="0"/>
              </a:spcAft>
              <a:defRPr sz="4000">
                <a:solidFill>
                  <a:schemeClr val="bg1"/>
                </a:solidFill>
                <a:latin typeface="Times New Roman" pitchFamily="18" charset="0"/>
              </a:defRPr>
            </a:lvl3pPr>
            <a:lvl4pPr algn="ctr" rtl="0" eaLnBrk="0" fontAlgn="base" hangingPunct="0">
              <a:spcBef>
                <a:spcPct val="0"/>
              </a:spcBef>
              <a:spcAft>
                <a:spcPct val="0"/>
              </a:spcAft>
              <a:defRPr sz="4000">
                <a:solidFill>
                  <a:schemeClr val="bg1"/>
                </a:solidFill>
                <a:latin typeface="Times New Roman" pitchFamily="18" charset="0"/>
              </a:defRPr>
            </a:lvl4pPr>
            <a:lvl5pPr algn="ctr" rtl="0" eaLnBrk="0" fontAlgn="base" hangingPunct="0">
              <a:spcBef>
                <a:spcPct val="0"/>
              </a:spcBef>
              <a:spcAft>
                <a:spcPct val="0"/>
              </a:spcAft>
              <a:defRPr sz="4000">
                <a:solidFill>
                  <a:schemeClr val="bg1"/>
                </a:solidFill>
                <a:latin typeface="Times New Roman" pitchFamily="18" charset="0"/>
              </a:defRPr>
            </a:lvl5pPr>
            <a:lvl6pPr marL="457200" algn="ctr" rtl="0" eaLnBrk="0" fontAlgn="base" hangingPunct="0">
              <a:spcBef>
                <a:spcPct val="0"/>
              </a:spcBef>
              <a:spcAft>
                <a:spcPct val="0"/>
              </a:spcAft>
              <a:defRPr sz="4000">
                <a:solidFill>
                  <a:schemeClr val="bg1"/>
                </a:solidFill>
                <a:latin typeface="Times New Roman" pitchFamily="18" charset="0"/>
              </a:defRPr>
            </a:lvl6pPr>
            <a:lvl7pPr marL="914400" algn="ctr" rtl="0" eaLnBrk="0" fontAlgn="base" hangingPunct="0">
              <a:spcBef>
                <a:spcPct val="0"/>
              </a:spcBef>
              <a:spcAft>
                <a:spcPct val="0"/>
              </a:spcAft>
              <a:defRPr sz="4000">
                <a:solidFill>
                  <a:schemeClr val="bg1"/>
                </a:solidFill>
                <a:latin typeface="Times New Roman" pitchFamily="18" charset="0"/>
              </a:defRPr>
            </a:lvl7pPr>
            <a:lvl8pPr marL="1371600" algn="ctr" rtl="0" eaLnBrk="0" fontAlgn="base" hangingPunct="0">
              <a:spcBef>
                <a:spcPct val="0"/>
              </a:spcBef>
              <a:spcAft>
                <a:spcPct val="0"/>
              </a:spcAft>
              <a:defRPr sz="4000">
                <a:solidFill>
                  <a:schemeClr val="bg1"/>
                </a:solidFill>
                <a:latin typeface="Times New Roman" pitchFamily="18" charset="0"/>
              </a:defRPr>
            </a:lvl8pPr>
            <a:lvl9pPr marL="1828800" algn="ctr" rtl="0" eaLnBrk="0" fontAlgn="base" hangingPunct="0">
              <a:spcBef>
                <a:spcPct val="0"/>
              </a:spcBef>
              <a:spcAft>
                <a:spcPct val="0"/>
              </a:spcAft>
              <a:defRPr sz="4000">
                <a:solidFill>
                  <a:schemeClr val="bg1"/>
                </a:solidFill>
                <a:latin typeface="Times New Roman" pitchFamily="18" charset="0"/>
              </a:defRPr>
            </a:lvl9pPr>
          </a:lstStyle>
          <a:p>
            <a:r>
              <a:rPr lang="en-CA" sz="3500" kern="0" dirty="0">
                <a:solidFill>
                  <a:srgbClr val="FFE06E"/>
                </a:solidFill>
                <a:latin typeface="Arial Narrow" panose="020B0606020202030204" pitchFamily="34" charset="0"/>
              </a:rPr>
              <a:t>PRODUCTS / PROJECTS WITH LEGAL LICENSE</a:t>
            </a:r>
            <a:br>
              <a:rPr lang="en-CA" sz="3500" kern="0" dirty="0">
                <a:solidFill>
                  <a:srgbClr val="FFE06E"/>
                </a:solidFill>
                <a:latin typeface="Arial Narrow" panose="020B0606020202030204" pitchFamily="34" charset="0"/>
              </a:rPr>
            </a:br>
            <a:r>
              <a:rPr lang="en-CA" sz="3500" kern="0" dirty="0">
                <a:solidFill>
                  <a:srgbClr val="FFE06E"/>
                </a:solidFill>
                <a:latin typeface="Arial Narrow" panose="020B0606020202030204" pitchFamily="34" charset="0"/>
              </a:rPr>
              <a:t>CAN BECOME SOCIALLY UNACCEPTABLE…</a:t>
            </a:r>
            <a:endParaRPr lang="en-US" sz="3500" kern="0" dirty="0">
              <a:solidFill>
                <a:srgbClr val="FFE06E"/>
              </a:solidFill>
              <a:latin typeface="Arial Narrow" panose="020B0606020202030204" pitchFamily="34" charset="0"/>
            </a:endParaRPr>
          </a:p>
        </p:txBody>
      </p:sp>
    </p:spTree>
    <p:extLst>
      <p:ext uri="{BB962C8B-B14F-4D97-AF65-F5344CB8AC3E}">
        <p14:creationId xmlns:p14="http://schemas.microsoft.com/office/powerpoint/2010/main" val="35930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1853</TotalTime>
  <Words>3306</Words>
  <Application>Microsoft Macintosh PowerPoint</Application>
  <PresentationFormat>On-screen Show (4:3)</PresentationFormat>
  <Paragraphs>341</Paragraphs>
  <Slides>42</Slides>
  <Notes>32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42</vt:i4>
      </vt:variant>
    </vt:vector>
  </HeadingPairs>
  <TitlesOfParts>
    <vt:vector size="55" baseType="lpstr">
      <vt:lpstr>Arial</vt:lpstr>
      <vt:lpstr>Arial Narrow</vt:lpstr>
      <vt:lpstr>Calibri</vt:lpstr>
      <vt:lpstr>Calibri Light</vt:lpstr>
      <vt:lpstr>DIN Condensed Bold</vt:lpstr>
      <vt:lpstr>DIN-Light</vt:lpstr>
      <vt:lpstr>Lucida Grande</vt:lpstr>
      <vt:lpstr>Montserrat</vt:lpstr>
      <vt:lpstr>Times New Roman</vt:lpstr>
      <vt:lpstr>Wingdings</vt:lpstr>
      <vt:lpstr>Office Theme</vt:lpstr>
      <vt:lpstr>2_Office Theme</vt:lpstr>
      <vt:lpstr>1_Office Theme</vt:lpstr>
      <vt:lpstr>COMMUNICATING RISKS TO SUPPORT SUSTAINABILITY DISCUSSIONS</vt:lpstr>
      <vt:lpstr>PowerPoint Presentation</vt:lpstr>
      <vt:lpstr>PowerPoint Presentation</vt:lpstr>
      <vt:lpstr>PowerPoint Presentation</vt:lpstr>
      <vt:lpstr>UNDERSTANDING AND MANAGING RISKS</vt:lpstr>
      <vt:lpstr>WHY COMMUNICATE RISKS? Broader social values determine project acceptability</vt:lpstr>
      <vt:lpstr>MISMANAGED SAFETY AND ENVIRONMENTAL RISKS BECOME SOCIAL AND FINANCIAL RISKS!</vt:lpstr>
      <vt:lpstr>MISMANAGED SAFETY AND ENVIRONMENTAL RISKS BECOME SOCIAL AND FINANCIAL RISKS!</vt:lpstr>
      <vt:lpstr>PowerPoint Presentation</vt:lpstr>
      <vt:lpstr>Decline of DDT Usage</vt:lpstr>
      <vt:lpstr>LEGAL PROCEEDINGS CAN CHALLENGE SCIENTIFIC RISK ANALYSIS</vt:lpstr>
      <vt:lpstr>WHO TO COMMUNICATE WITH?</vt:lpstr>
      <vt:lpstr>PowerPoint Presentation</vt:lpstr>
      <vt:lpstr>PowerPoint Presentation</vt:lpstr>
      <vt:lpstr>INTERNAL COMMUNICATION:  BREAKDOWNS IN RISK COMMUNICATION  </vt:lpstr>
      <vt:lpstr>PowerPoint Presentation</vt:lpstr>
      <vt:lpstr>CHALLENGES IN RISK ANALYSIS AND COMMUNICATION</vt:lpstr>
      <vt:lpstr>COMPLEXITY IN ASSESSING CAUSAL AND TEMPORAL RELATIONSHIPS </vt:lpstr>
      <vt:lpstr>VARIOUS SOURCES OF UNCERTAINTY </vt:lpstr>
      <vt:lpstr>AMBIGUITY IN CONSTRUCTING AND INTERPRETING RESULTS</vt:lpstr>
      <vt:lpstr>ADDITIONAL RISK PERCEPTION COMPLICATIONS</vt:lpstr>
      <vt:lpstr>POST-TRUTH AND ALTERNATIVE FACTS</vt:lpstr>
      <vt:lpstr>Trust arrives on foot and leaves on horseback…</vt:lpstr>
      <vt:lpstr>DISTRUST IN NGOS, GOVERNMENT, BUSINESS AND MEDIA CONTINUES</vt:lpstr>
      <vt:lpstr>HUGE GAP IN TRUST BETWEEN INFORMED PUBLIC AND MASS POPULATION, </vt:lpstr>
      <vt:lpstr>Previously accepted model of how to support is built is no longer applicable for mining and energy  Cleland and Canada West Foundation, November 2014</vt:lpstr>
      <vt:lpstr>COMPANY VOICES OFTEN TRUSTED TO GIVE INFORMATION</vt:lpstr>
      <vt:lpstr>PowerPoint Presentation</vt:lpstr>
      <vt:lpstr>NEWS IS BEING AMPLIFIED</vt:lpstr>
      <vt:lpstr>WHO AMPLIFIES MEDIA INFORMATION?</vt:lpstr>
      <vt:lpstr>Decision making is rational AND emotional</vt:lpstr>
      <vt:lpstr>THUS, RATHER THAN IGNORING EMOTION, WE MUST UNDERSTAND AND MEASURE IT!</vt:lpstr>
      <vt:lpstr>PowerPoint Presentation</vt:lpstr>
      <vt:lpstr>How can we understand development discussions?   Lefsrud et al. (2015) ACR Genuine Dialogue</vt:lpstr>
      <vt:lpstr>Articles about oil industry use more alarming language </vt:lpstr>
      <vt:lpstr>‘Tar sands’ label is more alarming than ‘oil sands’</vt:lpstr>
      <vt:lpstr>Past negativity of ‘tar sands’ spills over to create future negativity of ‘oil sands’</vt:lpstr>
      <vt:lpstr>BESIDES AMPLIFYING/ATTENUATING, EMOTION CONNECTS</vt:lpstr>
      <vt:lpstr>PowerPoint Presentation</vt:lpstr>
      <vt:lpstr>RISK COMMUNICATION IN A POST-TRUTH, POST-TRUST, POST-REALITY ERA</vt:lpstr>
      <vt:lpstr>PowerPoint Presentation</vt:lpstr>
      <vt:lpstr>THANK YOU! QUESTIONS?  Lianne M. Lefsrud, PhD, PEng,  Assistant Professor, Engineering Safety and Risk Management E: lefsrud@ualberta.ca, W: liannelefsrud.com, T: @lefsrud    Funding/Support from:  Alberta Justice Alberta Workers’ Compensation Board, Occupational Health &amp; Safety Construction Owners Association of Alberta IBM, Mitacs, COSIA Genome Canada Natural Science and Engineering Research Council of Canada Social Science and Humanities Research Council of Canada Transport Canada University of Alberta, VP Research &amp; Faculty of Engineering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dc:creator>
  <cp:lastModifiedBy>Patrick Moore</cp:lastModifiedBy>
  <cp:revision>112</cp:revision>
  <cp:lastPrinted>2017-01-25T23:55:13Z</cp:lastPrinted>
  <dcterms:created xsi:type="dcterms:W3CDTF">2017-01-22T19:27:38Z</dcterms:created>
  <dcterms:modified xsi:type="dcterms:W3CDTF">2026-05-11T13:51:22Z</dcterms:modified>
</cp:coreProperties>
</file>