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1249" r:id="rId3"/>
    <p:sldId id="20405" r:id="rId4"/>
    <p:sldId id="20406" r:id="rId5"/>
    <p:sldId id="20407" r:id="rId6"/>
    <p:sldId id="20408" r:id="rId7"/>
    <p:sldId id="20409" r:id="rId8"/>
    <p:sldId id="20411" r:id="rId9"/>
    <p:sldId id="2040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03" userDrawn="1">
          <p15:clr>
            <a:srgbClr val="A4A3A4"/>
          </p15:clr>
        </p15:guide>
        <p15:guide id="2" pos="3840" userDrawn="1">
          <p15:clr>
            <a:srgbClr val="A4A3A4"/>
          </p15:clr>
        </p15:guide>
        <p15:guide id="3" pos="642" userDrawn="1">
          <p15:clr>
            <a:srgbClr val="A4A3A4"/>
          </p15:clr>
        </p15:guide>
        <p15:guide id="4" orient="horz" pos="1071" userDrawn="1">
          <p15:clr>
            <a:srgbClr val="A4A3A4"/>
          </p15:clr>
        </p15:guide>
        <p15:guide id="6"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3956"/>
    <a:srgbClr val="221F1F"/>
    <a:srgbClr val="F0E8DB"/>
    <a:srgbClr val="E59E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775"/>
    <p:restoredTop sz="96327"/>
  </p:normalViewPr>
  <p:slideViewPr>
    <p:cSldViewPr snapToGrid="0" snapToObjects="1" showGuides="1">
      <p:cViewPr varScale="1">
        <p:scale>
          <a:sx n="203" d="100"/>
          <a:sy n="203" d="100"/>
        </p:scale>
        <p:origin x="184" y="1328"/>
      </p:cViewPr>
      <p:guideLst>
        <p:guide orient="horz" pos="3203"/>
        <p:guide pos="3840"/>
        <p:guide pos="642"/>
        <p:guide orient="horz" pos="1071"/>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A7B7E4-B1C6-5849-8E34-6AF4BB0290CF}" type="datetimeFigureOut">
              <a:rPr lang="en-US" smtClean="0"/>
              <a:t>5/11/26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F46A61-0266-2D4A-A66C-1B1AF9B9A3B8}" type="slidenum">
              <a:rPr lang="en-US" smtClean="0"/>
              <a:t>‹#›</a:t>
            </a:fld>
            <a:endParaRPr lang="en-US"/>
          </a:p>
        </p:txBody>
      </p:sp>
    </p:spTree>
    <p:extLst>
      <p:ext uri="{BB962C8B-B14F-4D97-AF65-F5344CB8AC3E}">
        <p14:creationId xmlns:p14="http://schemas.microsoft.com/office/powerpoint/2010/main" val="2398842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Dow operates under some of the most demanding safety standards—and for good reason. Over the years, you have consistently</a:t>
            </a:r>
            <a:r>
              <a:rPr lang="en-US" sz="1200" dirty="0"/>
              <a:t> shown high standards of safety and reliability. </a:t>
            </a:r>
            <a:r>
              <a:rPr lang="en-US" dirty="0"/>
              <a:t>That level of responsibility takes not just expertise, but deep culture. You have some great initiatives like Responsible Care, 2025 Sustainability Goals, and involvement with the community that demonstrate this commitment. </a:t>
            </a:r>
          </a:p>
        </p:txBody>
      </p:sp>
      <p:sp>
        <p:nvSpPr>
          <p:cNvPr id="4" name="Slide Number Placeholder 3"/>
          <p:cNvSpPr>
            <a:spLocks noGrp="1"/>
          </p:cNvSpPr>
          <p:nvPr>
            <p:ph type="sldNum" sz="quarter" idx="5"/>
          </p:nvPr>
        </p:nvSpPr>
        <p:spPr/>
        <p:txBody>
          <a:bodyPr/>
          <a:lstStyle/>
          <a:p>
            <a:fld id="{CDF46A61-0266-2D4A-A66C-1B1AF9B9A3B8}" type="slidenum">
              <a:rPr lang="en-US" smtClean="0"/>
              <a:t>1</a:t>
            </a:fld>
            <a:endParaRPr lang="en-US"/>
          </a:p>
        </p:txBody>
      </p:sp>
    </p:spTree>
    <p:extLst>
      <p:ext uri="{BB962C8B-B14F-4D97-AF65-F5344CB8AC3E}">
        <p14:creationId xmlns:p14="http://schemas.microsoft.com/office/powerpoint/2010/main" val="4007513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Aptos" panose="020B0004020202020204" pitchFamily="34" charset="0"/>
                <a:ea typeface="Aptos" panose="020B0004020202020204" pitchFamily="34" charset="0"/>
                <a:cs typeface="Arial" panose="020B0604020202020204" pitchFamily="34" charset="0"/>
              </a:rPr>
              <a:t>Figure 1 also compares the oil and gas Fatality Rate to the overall Fatality Rate for all industry codes within Alberta and Saskatchewan. Between 2002 and 2010, the Fatality Rate for the oil and gas industry was higher than the combined provincial average. By 2011, the oil and gas fatality rate was lower than the provincial average, and the downward trend continues. </a:t>
            </a:r>
            <a:endParaRPr lang="en-CA" sz="12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7416E7-B9C2-0C4C-889D-83B77DC91877}"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110991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Aptos" panose="020B0004020202020204" pitchFamily="34" charset="0"/>
                <a:ea typeface="Aptos" panose="020B0004020202020204" pitchFamily="34" charset="0"/>
                <a:cs typeface="Arial" panose="020B0604020202020204" pitchFamily="34" charset="0"/>
              </a:rPr>
              <a:t>Figure 1 also compares the oil and gas Fatality Rate to the overall Fatality Rate for all industry codes within Alberta and Saskatchewan. Between 2002 and 2010, the Fatality Rate for the oil and gas industry was higher than the combined provincial average. By 2011, the oil and gas fatality rate was lower than the provincial average, and the downward trend continues. </a:t>
            </a:r>
            <a:endParaRPr lang="en-CA" sz="12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7416E7-B9C2-0C4C-889D-83B77DC91877}"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657685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Aptos" panose="020B0004020202020204" pitchFamily="34" charset="0"/>
                <a:ea typeface="Aptos" panose="020B0004020202020204" pitchFamily="34" charset="0"/>
                <a:cs typeface="Arial" panose="020B0604020202020204" pitchFamily="34" charset="0"/>
              </a:rPr>
              <a:t>Figure 1 also compares the oil and gas Fatality Rate to the overall Fatality Rate for all industry codes within Alberta and Saskatchewan. Between 2002 and 2010, the Fatality Rate for the oil and gas industry was higher than the combined provincial average. By 2011, the oil and gas fatality rate was lower than the provincial average, and the downward trend continues. </a:t>
            </a:r>
            <a:endParaRPr lang="en-CA" sz="12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7416E7-B9C2-0C4C-889D-83B77DC91877}"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729522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Aptos" panose="020B0004020202020204" pitchFamily="34" charset="0"/>
                <a:ea typeface="Aptos" panose="020B0004020202020204" pitchFamily="34" charset="0"/>
                <a:cs typeface="Arial" panose="020B0604020202020204" pitchFamily="34" charset="0"/>
              </a:rPr>
              <a:t>Figure 1 also compares the oil and gas Fatality Rate to the overall Fatality Rate for all industry codes within Alberta and Saskatchewan. Between 2002 and 2010, the Fatality Rate for the oil and gas industry was higher than the combined provincial average. By 2011, the oil and gas fatality rate was lower than the provincial average, and the downward trend continues. </a:t>
            </a:r>
            <a:endParaRPr lang="en-CA" sz="12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7416E7-B9C2-0C4C-889D-83B77DC91877}"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503915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Aptos" panose="020B0004020202020204" pitchFamily="34" charset="0"/>
                <a:ea typeface="Aptos" panose="020B0004020202020204" pitchFamily="34" charset="0"/>
                <a:cs typeface="Arial" panose="020B0604020202020204" pitchFamily="34" charset="0"/>
              </a:rPr>
              <a:t>Figure 1 also compares the oil and gas Fatality Rate to the overall Fatality Rate for all industry codes within Alberta and Saskatchewan. Between 2002 and 2010, the Fatality Rate for the oil and gas industry was higher than the combined provincial average. By 2011, the oil and gas fatality rate was lower than the provincial average, and the downward trend continues. </a:t>
            </a:r>
            <a:endParaRPr lang="en-CA" sz="12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7416E7-B9C2-0C4C-889D-83B77DC91877}"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016886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Aptos" panose="020B0004020202020204" pitchFamily="34" charset="0"/>
                <a:ea typeface="Aptos" panose="020B0004020202020204" pitchFamily="34" charset="0"/>
                <a:cs typeface="Arial" panose="020B0604020202020204" pitchFamily="34" charset="0"/>
              </a:rPr>
              <a:t>Figure 1 also compares the oil and gas Fatality Rate to the overall Fatality Rate for all industry codes within Alberta and Saskatchewan. Between 2002 and 2010, the Fatality Rate for the oil and gas industry was higher than the combined provincial average. By 2011, the oil and gas fatality rate was lower than the provincial average, and the downward trend continues. </a:t>
            </a:r>
            <a:endParaRPr lang="en-CA" sz="12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7416E7-B9C2-0C4C-889D-83B77DC91877}"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689253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 dirty="0">
                <a:effectLst/>
                <a:latin typeface="Aptos" panose="020B0004020202020204" pitchFamily="34" charset="0"/>
                <a:ea typeface="Aptos" panose="020B0004020202020204" pitchFamily="34" charset="0"/>
                <a:cs typeface="Arial" panose="020B0604020202020204" pitchFamily="34" charset="0"/>
              </a:rPr>
              <a:t>Figure 1 also compares the oil and gas Fatality Rate to the overall Fatality Rate for all industry codes within Alberta and Saskatchewan. Between 2002 and 2010, the Fatality Rate for the oil and gas industry was higher than the combined provincial average. By 2011, the oil and gas fatality rate was lower than the provincial average, and the downward trend continues. </a:t>
            </a:r>
            <a:endParaRPr lang="en-CA" sz="12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7416E7-B9C2-0C4C-889D-83B77DC91877}"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54865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7813D-619D-5CF8-75D0-D31E7F0837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2E1477-7F9A-E3D0-1634-29C33B7FFA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A4654F-47F8-8855-9726-BB967699B8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6C3948-E71A-4B36-FDF5-0847DA3C0FC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7416E7-B9C2-0C4C-889D-83B77DC9187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65303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B2D1E-FBD9-9848-A365-35A8E9ABF3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DFFD48-DDFB-2649-BB17-6BE6A7623D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B5A41C-BA76-F045-BFE1-CD52BA8827C5}"/>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5" name="Footer Placeholder 4">
            <a:extLst>
              <a:ext uri="{FF2B5EF4-FFF2-40B4-BE49-F238E27FC236}">
                <a16:creationId xmlns:a16="http://schemas.microsoft.com/office/drawing/2014/main" id="{D68244DA-1163-024A-900B-570D3BBE74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A37A73-F0AD-5C4A-A614-9B108D9A54CA}"/>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3530020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71EFE-5645-664D-AB76-01A62696E7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C273C9-180A-4E43-9215-81D00707C1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11F408-47D5-5A4A-A2EC-E007BD4F823D}"/>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5" name="Footer Placeholder 4">
            <a:extLst>
              <a:ext uri="{FF2B5EF4-FFF2-40B4-BE49-F238E27FC236}">
                <a16:creationId xmlns:a16="http://schemas.microsoft.com/office/drawing/2014/main" id="{D430F29F-0AAB-C34A-899C-74B560EA7D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EA9FD-9128-6542-BC69-4FE51F6A061B}"/>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908998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4AE9B2-B014-CC42-A82F-7AA35DD2F1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CF427D-00AF-AF4B-AF78-9B91E9C360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40EFE6-A57F-4647-AE3E-87C0E367FAEE}"/>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5" name="Footer Placeholder 4">
            <a:extLst>
              <a:ext uri="{FF2B5EF4-FFF2-40B4-BE49-F238E27FC236}">
                <a16:creationId xmlns:a16="http://schemas.microsoft.com/office/drawing/2014/main" id="{EB9479DC-7ADD-4844-B9AC-D4AAB3F854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A82F6A-CE88-CF44-9CE5-7896E4CD4711}"/>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2727396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2B3B7-44F7-544B-955F-5479644C0C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5C6BD4-7ECD-3448-9815-904E1361A7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A40697-2324-5747-B173-7408F15DC073}"/>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5" name="Footer Placeholder 4">
            <a:extLst>
              <a:ext uri="{FF2B5EF4-FFF2-40B4-BE49-F238E27FC236}">
                <a16:creationId xmlns:a16="http://schemas.microsoft.com/office/drawing/2014/main" id="{FE0BF41C-B83B-134A-8ECB-E95B658F8B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18ED2C-653C-FD41-969C-682AEA6EFDF1}"/>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3725186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14D5C-4B54-9F4A-B901-C726A895E6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0786CD-4ED9-F240-9E27-67A1A90BD3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855CDB-DDAD-894F-BACF-15A962155304}"/>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5" name="Footer Placeholder 4">
            <a:extLst>
              <a:ext uri="{FF2B5EF4-FFF2-40B4-BE49-F238E27FC236}">
                <a16:creationId xmlns:a16="http://schemas.microsoft.com/office/drawing/2014/main" id="{91A77F8D-2C00-8443-BF36-2903F3E36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4C147C-25AB-0341-80C5-9423075BCC42}"/>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123710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F224C-2F8C-C142-B4A3-1079E842A6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FAD930-1470-C046-871B-28BEFB2752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D12A73-7EC4-6B41-A7BD-5DE3A2658F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1EDF865-0353-744A-9FA0-241DE950193F}"/>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6" name="Footer Placeholder 5">
            <a:extLst>
              <a:ext uri="{FF2B5EF4-FFF2-40B4-BE49-F238E27FC236}">
                <a16:creationId xmlns:a16="http://schemas.microsoft.com/office/drawing/2014/main" id="{1D397543-1695-064B-9C58-7E78DA86A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4B2055-503F-AF42-AACE-24462D5E210F}"/>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3472675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37569-61E1-A64A-8A63-F7198E6F929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A9F905-9068-304B-B907-7DC05DE243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3D884F-3A03-FC43-93A4-89A462B6F2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3BC9B7-EEF4-DA49-A164-5F4088E596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DCF426-E291-4541-8CB4-E090F63513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E7D461-7836-5740-A91C-1068B250A99B}"/>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8" name="Footer Placeholder 7">
            <a:extLst>
              <a:ext uri="{FF2B5EF4-FFF2-40B4-BE49-F238E27FC236}">
                <a16:creationId xmlns:a16="http://schemas.microsoft.com/office/drawing/2014/main" id="{89B0E23B-D4DA-4941-9DD2-BF4B8B9182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1835B1-705D-334C-9CE2-52ACA422CB72}"/>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2444473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D0714-6848-B441-AFE9-06442DB8CD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ABEA3A-2E0E-4245-8CC7-C2C7CE2BBD02}"/>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4" name="Footer Placeholder 3">
            <a:extLst>
              <a:ext uri="{FF2B5EF4-FFF2-40B4-BE49-F238E27FC236}">
                <a16:creationId xmlns:a16="http://schemas.microsoft.com/office/drawing/2014/main" id="{DA45A665-B7B9-924D-9469-E6F073939EF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3D22FE-6B82-714F-A122-D6E73750F1EE}"/>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642953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C86B421-C959-824E-B4BE-F9963ED10CE7}"/>
              </a:ext>
            </a:extLst>
          </p:cNvPr>
          <p:cNvSpPr/>
          <p:nvPr userDrawn="1"/>
        </p:nvSpPr>
        <p:spPr>
          <a:xfrm>
            <a:off x="0" y="0"/>
            <a:ext cx="12192000" cy="6858000"/>
          </a:xfrm>
          <a:prstGeom prst="rect">
            <a:avLst/>
          </a:prstGeom>
          <a:noFill/>
          <a:ln w="127000">
            <a:solidFill>
              <a:srgbClr val="F0E8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55E12C50-8734-5A42-9353-39A0ED63B7D1}"/>
              </a:ext>
            </a:extLst>
          </p:cNvPr>
          <p:cNvSpPr/>
          <p:nvPr userDrawn="1"/>
        </p:nvSpPr>
        <p:spPr>
          <a:xfrm>
            <a:off x="11259801" y="-59636"/>
            <a:ext cx="1010464" cy="9006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Image 0" descr="preencoded.png">
            <a:extLst>
              <a:ext uri="{FF2B5EF4-FFF2-40B4-BE49-F238E27FC236}">
                <a16:creationId xmlns:a16="http://schemas.microsoft.com/office/drawing/2014/main" id="{E410929B-0F88-744D-9C18-A9A57D2083DE}"/>
              </a:ext>
            </a:extLst>
          </p:cNvPr>
          <p:cNvPicPr>
            <a:picLocks noChangeAspect="1"/>
          </p:cNvPicPr>
          <p:nvPr userDrawn="1"/>
        </p:nvPicPr>
        <p:blipFill>
          <a:blip r:embed="rId2"/>
          <a:stretch>
            <a:fillRect/>
          </a:stretch>
        </p:blipFill>
        <p:spPr>
          <a:xfrm>
            <a:off x="11395187" y="82135"/>
            <a:ext cx="703783" cy="616648"/>
          </a:xfrm>
          <a:prstGeom prst="rect">
            <a:avLst/>
          </a:prstGeom>
        </p:spPr>
      </p:pic>
    </p:spTree>
    <p:extLst>
      <p:ext uri="{BB962C8B-B14F-4D97-AF65-F5344CB8AC3E}">
        <p14:creationId xmlns:p14="http://schemas.microsoft.com/office/powerpoint/2010/main" val="93493413"/>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BAD7D-BC14-974B-AD4C-5BB7046498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8BF5A6-68CD-C247-B5F8-44F5220A5D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1C7A9E-7474-D843-8C56-C5500DAA99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B27C2E-C66A-6941-9E7C-34651DFDAE65}"/>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6" name="Footer Placeholder 5">
            <a:extLst>
              <a:ext uri="{FF2B5EF4-FFF2-40B4-BE49-F238E27FC236}">
                <a16:creationId xmlns:a16="http://schemas.microsoft.com/office/drawing/2014/main" id="{E8154B45-FECE-7D44-9779-057C85EC90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3EC09A-823E-8E41-A285-9B65CAA3A93B}"/>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236497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E33B6-1DBE-0942-BFCA-03CA5ED07E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3DA97C-BFAF-7E4B-9D4E-83E8C671C2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6068F8A-D7C5-774F-973C-19B9372D3E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1DEBC2-FB5E-8344-8FCE-12F95C280127}"/>
              </a:ext>
            </a:extLst>
          </p:cNvPr>
          <p:cNvSpPr>
            <a:spLocks noGrp="1"/>
          </p:cNvSpPr>
          <p:nvPr>
            <p:ph type="dt" sz="half" idx="10"/>
          </p:nvPr>
        </p:nvSpPr>
        <p:spPr/>
        <p:txBody>
          <a:bodyPr/>
          <a:lstStyle/>
          <a:p>
            <a:fld id="{404E5A3C-2DF0-BE46-826A-390103E8B382}" type="datetimeFigureOut">
              <a:rPr lang="en-US" smtClean="0"/>
              <a:t>5/11/26</a:t>
            </a:fld>
            <a:endParaRPr lang="en-US"/>
          </a:p>
        </p:txBody>
      </p:sp>
      <p:sp>
        <p:nvSpPr>
          <p:cNvPr id="6" name="Footer Placeholder 5">
            <a:extLst>
              <a:ext uri="{FF2B5EF4-FFF2-40B4-BE49-F238E27FC236}">
                <a16:creationId xmlns:a16="http://schemas.microsoft.com/office/drawing/2014/main" id="{BCC1D116-9B52-E640-8B35-9724CCEFF7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C31158-E9FF-3244-BBD5-2D253C157919}"/>
              </a:ext>
            </a:extLst>
          </p:cNvPr>
          <p:cNvSpPr>
            <a:spLocks noGrp="1"/>
          </p:cNvSpPr>
          <p:nvPr>
            <p:ph type="sldNum" sz="quarter" idx="12"/>
          </p:nvPr>
        </p:nvSpPr>
        <p:spPr/>
        <p:txBody>
          <a:bodyPr/>
          <a:lstStyle/>
          <a:p>
            <a:fld id="{911D10FA-7929-1344-8D08-88BF56756EF6}" type="slidenum">
              <a:rPr lang="en-US" smtClean="0"/>
              <a:t>‹#›</a:t>
            </a:fld>
            <a:endParaRPr lang="en-US"/>
          </a:p>
        </p:txBody>
      </p:sp>
    </p:spTree>
    <p:extLst>
      <p:ext uri="{BB962C8B-B14F-4D97-AF65-F5344CB8AC3E}">
        <p14:creationId xmlns:p14="http://schemas.microsoft.com/office/powerpoint/2010/main" val="3316271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1BD5B6-3EA2-2044-A979-D9CC8410A3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2161A3-BDB0-B845-AFF0-DCCCBC7B66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219453-2073-2C42-BCF9-DB81DBD61F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E5A3C-2DF0-BE46-826A-390103E8B382}" type="datetimeFigureOut">
              <a:rPr lang="en-US" smtClean="0"/>
              <a:t>5/11/26</a:t>
            </a:fld>
            <a:endParaRPr lang="en-US"/>
          </a:p>
        </p:txBody>
      </p:sp>
      <p:sp>
        <p:nvSpPr>
          <p:cNvPr id="5" name="Footer Placeholder 4">
            <a:extLst>
              <a:ext uri="{FF2B5EF4-FFF2-40B4-BE49-F238E27FC236}">
                <a16:creationId xmlns:a16="http://schemas.microsoft.com/office/drawing/2014/main" id="{4C013A80-9941-7B48-87BD-92267AEE98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FF0A283-3032-E040-BD3F-5C44E0051B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1D10FA-7929-1344-8D08-88BF56756EF6}" type="slidenum">
              <a:rPr lang="en-US" smtClean="0"/>
              <a:t>‹#›</a:t>
            </a:fld>
            <a:endParaRPr lang="en-US"/>
          </a:p>
        </p:txBody>
      </p:sp>
    </p:spTree>
    <p:extLst>
      <p:ext uri="{BB962C8B-B14F-4D97-AF65-F5344CB8AC3E}">
        <p14:creationId xmlns:p14="http://schemas.microsoft.com/office/powerpoint/2010/main" val="1537780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2F5A91E-84F8-EC4A-A650-F9B503F73E98}"/>
              </a:ext>
            </a:extLst>
          </p:cNvPr>
          <p:cNvSpPr/>
          <p:nvPr/>
        </p:nvSpPr>
        <p:spPr>
          <a:xfrm>
            <a:off x="387927" y="429491"/>
            <a:ext cx="11430000" cy="4883289"/>
          </a:xfrm>
          <a:prstGeom prst="rect">
            <a:avLst/>
          </a:prstGeom>
          <a:solidFill>
            <a:srgbClr val="F0E8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36B6BE8-3EE7-5446-8F08-FF150554192A}"/>
              </a:ext>
            </a:extLst>
          </p:cNvPr>
          <p:cNvSpPr>
            <a:spLocks noGrp="1"/>
          </p:cNvSpPr>
          <p:nvPr>
            <p:ph type="ctrTitle"/>
          </p:nvPr>
        </p:nvSpPr>
        <p:spPr>
          <a:xfrm>
            <a:off x="1524000" y="898871"/>
            <a:ext cx="9144000" cy="2387600"/>
          </a:xfrm>
        </p:spPr>
        <p:txBody>
          <a:bodyPr anchor="ctr">
            <a:noAutofit/>
          </a:bodyPr>
          <a:lstStyle/>
          <a:p>
            <a:r>
              <a:rPr kumimoji="0" lang="en-US" sz="4000" i="0" u="none" strike="noStrike" kern="1200" cap="none" spc="300" normalizeH="0" baseline="0" noProof="0" dirty="0">
                <a:ln>
                  <a:noFill/>
                </a:ln>
                <a:solidFill>
                  <a:srgbClr val="221F1F"/>
                </a:solidFill>
                <a:effectLst/>
                <a:uLnTx/>
                <a:uFillTx/>
                <a:latin typeface="Roboto Slab" pitchFamily="2" charset="0"/>
                <a:ea typeface="+mn-ea"/>
                <a:cs typeface="+mn-cs"/>
              </a:rPr>
              <a:t>Risk-Based Prioritization</a:t>
            </a:r>
            <a:br>
              <a:rPr kumimoji="0" lang="en-US" sz="4000" i="0" u="none" strike="noStrike" kern="1200" cap="none" spc="300" normalizeH="0" baseline="0" noProof="0" dirty="0">
                <a:ln>
                  <a:noFill/>
                </a:ln>
                <a:solidFill>
                  <a:srgbClr val="221F1F"/>
                </a:solidFill>
                <a:effectLst/>
                <a:uLnTx/>
                <a:uFillTx/>
                <a:latin typeface="Roboto Slab" pitchFamily="2" charset="0"/>
                <a:ea typeface="+mn-ea"/>
                <a:cs typeface="+mn-cs"/>
              </a:rPr>
            </a:br>
            <a:r>
              <a:rPr kumimoji="0" lang="en-US" sz="4000" i="0" u="none" strike="noStrike" kern="1200" cap="none" spc="300" normalizeH="0" baseline="0" noProof="0" dirty="0">
                <a:ln>
                  <a:noFill/>
                </a:ln>
                <a:solidFill>
                  <a:srgbClr val="221F1F"/>
                </a:solidFill>
                <a:effectLst/>
                <a:uLnTx/>
                <a:uFillTx/>
                <a:latin typeface="Roboto Slab" pitchFamily="2" charset="0"/>
                <a:ea typeface="+mn-ea"/>
                <a:cs typeface="+mn-cs"/>
              </a:rPr>
              <a:t>for High-Hazard Industries</a:t>
            </a:r>
          </a:p>
        </p:txBody>
      </p:sp>
      <p:sp>
        <p:nvSpPr>
          <p:cNvPr id="4" name="TextBox 3">
            <a:extLst>
              <a:ext uri="{FF2B5EF4-FFF2-40B4-BE49-F238E27FC236}">
                <a16:creationId xmlns:a16="http://schemas.microsoft.com/office/drawing/2014/main" id="{348D2526-E6EB-9649-A80A-4B6B89198381}"/>
              </a:ext>
            </a:extLst>
          </p:cNvPr>
          <p:cNvSpPr txBox="1"/>
          <p:nvPr/>
        </p:nvSpPr>
        <p:spPr>
          <a:xfrm>
            <a:off x="4722801" y="3370308"/>
            <a:ext cx="2746397" cy="2769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normalizeH="0" baseline="0" noProof="0" dirty="0">
                <a:ln>
                  <a:noFill/>
                </a:ln>
                <a:solidFill>
                  <a:srgbClr val="221F1F"/>
                </a:solidFill>
                <a:effectLst/>
                <a:uLnTx/>
                <a:uFillTx/>
                <a:latin typeface="Roboto" panose="02000000000000000000" pitchFamily="2" charset="0"/>
                <a:ea typeface="Roboto" panose="02000000000000000000" pitchFamily="2" charset="0"/>
                <a:cs typeface="Roboto" panose="02000000000000000000" pitchFamily="2" charset="0"/>
              </a:rPr>
              <a:t>Presented by:</a:t>
            </a:r>
          </a:p>
        </p:txBody>
      </p:sp>
      <p:sp>
        <p:nvSpPr>
          <p:cNvPr id="5" name="TextBox 4">
            <a:extLst>
              <a:ext uri="{FF2B5EF4-FFF2-40B4-BE49-F238E27FC236}">
                <a16:creationId xmlns:a16="http://schemas.microsoft.com/office/drawing/2014/main" id="{D2C5F63E-011F-6A4C-A11B-772431AFA071}"/>
              </a:ext>
            </a:extLst>
          </p:cNvPr>
          <p:cNvSpPr txBox="1"/>
          <p:nvPr/>
        </p:nvSpPr>
        <p:spPr>
          <a:xfrm>
            <a:off x="4411074" y="3877692"/>
            <a:ext cx="3369852" cy="584775"/>
          </a:xfrm>
          <a:prstGeom prst="rect">
            <a:avLst/>
          </a:prstGeom>
          <a:noFill/>
        </p:spPr>
        <p:txBody>
          <a:bodyPr wrap="square" rtlCol="0">
            <a:spAutoFit/>
          </a:bodyPr>
          <a:lstStyle/>
          <a:p>
            <a:pPr algn="ctr" defTabSz="914400"/>
            <a:r>
              <a:rPr kumimoji="0" lang="en-US" sz="1600" b="0" i="0" u="none" strike="noStrike" kern="1200" cap="none" spc="300" normalizeH="0" baseline="0" noProof="0" dirty="0">
                <a:ln>
                  <a:noFill/>
                </a:ln>
                <a:solidFill>
                  <a:srgbClr val="221F1F"/>
                </a:solidFill>
                <a:effectLst/>
                <a:uLnTx/>
                <a:uFillTx/>
                <a:latin typeface="Roboto" panose="02000000000000000000" pitchFamily="2" charset="0"/>
                <a:ea typeface="Roboto" panose="02000000000000000000" pitchFamily="2" charset="0"/>
                <a:cs typeface="Roboto" panose="02000000000000000000" pitchFamily="2" charset="0"/>
              </a:rPr>
              <a:t>Dr. Lianne Lefsrud, </a:t>
            </a:r>
          </a:p>
          <a:p>
            <a:pPr algn="ctr" defTabSz="914400"/>
            <a:r>
              <a:rPr kumimoji="0" lang="en-US" sz="1600" b="0" i="0" u="none" strike="noStrike" kern="1200" cap="none" spc="300" normalizeH="0" baseline="0" noProof="0" dirty="0">
                <a:ln>
                  <a:noFill/>
                </a:ln>
                <a:solidFill>
                  <a:srgbClr val="221F1F"/>
                </a:solidFill>
                <a:effectLst/>
                <a:uLnTx/>
                <a:uFillTx/>
                <a:latin typeface="Roboto" panose="02000000000000000000" pitchFamily="2" charset="0"/>
                <a:ea typeface="Roboto" panose="02000000000000000000" pitchFamily="2" charset="0"/>
                <a:cs typeface="Roboto" panose="02000000000000000000" pitchFamily="2" charset="0"/>
              </a:rPr>
              <a:t>Dr. Fereshteh Sattari</a:t>
            </a:r>
          </a:p>
        </p:txBody>
      </p:sp>
      <p:pic>
        <p:nvPicPr>
          <p:cNvPr id="11" name="Image 0" descr="preencoded.png">
            <a:extLst>
              <a:ext uri="{FF2B5EF4-FFF2-40B4-BE49-F238E27FC236}">
                <a16:creationId xmlns:a16="http://schemas.microsoft.com/office/drawing/2014/main" id="{14FFFA68-A186-7243-9C6A-EDF2400BA7D7}"/>
              </a:ext>
            </a:extLst>
          </p:cNvPr>
          <p:cNvPicPr>
            <a:picLocks noChangeAspect="1"/>
          </p:cNvPicPr>
          <p:nvPr/>
        </p:nvPicPr>
        <p:blipFill>
          <a:blip r:embed="rId3"/>
          <a:stretch>
            <a:fillRect/>
          </a:stretch>
        </p:blipFill>
        <p:spPr>
          <a:xfrm>
            <a:off x="5615940" y="5686154"/>
            <a:ext cx="960120" cy="841248"/>
          </a:xfrm>
          <a:prstGeom prst="rect">
            <a:avLst/>
          </a:prstGeom>
        </p:spPr>
      </p:pic>
    </p:spTree>
    <p:extLst>
      <p:ext uri="{BB962C8B-B14F-4D97-AF65-F5344CB8AC3E}">
        <p14:creationId xmlns:p14="http://schemas.microsoft.com/office/powerpoint/2010/main" val="3037504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E36F743-5463-C042-A4F6-E6DB386C9D5B}"/>
              </a:ext>
            </a:extLst>
          </p:cNvPr>
          <p:cNvSpPr txBox="1">
            <a:spLocks/>
          </p:cNvSpPr>
          <p:nvPr/>
        </p:nvSpPr>
        <p:spPr>
          <a:xfrm>
            <a:off x="1019175" y="192088"/>
            <a:ext cx="9921875" cy="1466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4000" dirty="0">
                <a:solidFill>
                  <a:srgbClr val="0E3956"/>
                </a:solidFill>
                <a:latin typeface="Roboto Slab" pitchFamily="2" charset="0"/>
                <a:ea typeface="Roboto Slab" pitchFamily="2" charset="0"/>
              </a:rPr>
              <a:t>The challenge</a:t>
            </a:r>
            <a:endParaRPr lang="en-CA" sz="4000" i="1" dirty="0">
              <a:solidFill>
                <a:srgbClr val="0E3956"/>
              </a:solidFill>
              <a:latin typeface="Roboto Slab" pitchFamily="2" charset="0"/>
              <a:ea typeface="Roboto Slab" pitchFamily="2" charset="0"/>
            </a:endParaRPr>
          </a:p>
        </p:txBody>
      </p:sp>
      <p:sp>
        <p:nvSpPr>
          <p:cNvPr id="5" name="Rounded Rectangle 4">
            <a:extLst>
              <a:ext uri="{FF2B5EF4-FFF2-40B4-BE49-F238E27FC236}">
                <a16:creationId xmlns:a16="http://schemas.microsoft.com/office/drawing/2014/main" id="{5651EE3F-8EAC-9F4F-BA70-A9896764BC0E}"/>
              </a:ext>
            </a:extLst>
          </p:cNvPr>
          <p:cNvSpPr/>
          <p:nvPr/>
        </p:nvSpPr>
        <p:spPr>
          <a:xfrm>
            <a:off x="1008159" y="2219181"/>
            <a:ext cx="3012998" cy="4171778"/>
          </a:xfrm>
          <a:prstGeom prst="roundRect">
            <a:avLst>
              <a:gd name="adj" fmla="val 3501"/>
            </a:avLst>
          </a:prstGeom>
          <a:noFill/>
          <a:ln>
            <a:gradFill>
              <a:gsLst>
                <a:gs pos="0">
                  <a:schemeClr val="bg1">
                    <a:lumMod val="85000"/>
                  </a:schemeClr>
                </a:gs>
                <a:gs pos="99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E36C4022-894C-9046-8830-0AB500DB9303}"/>
              </a:ext>
            </a:extLst>
          </p:cNvPr>
          <p:cNvSpPr txBox="1"/>
          <p:nvPr/>
        </p:nvSpPr>
        <p:spPr>
          <a:xfrm>
            <a:off x="1244783" y="2607571"/>
            <a:ext cx="2539751" cy="1508105"/>
          </a:xfrm>
          <a:prstGeom prst="rect">
            <a:avLst/>
          </a:prstGeom>
          <a:noFill/>
        </p:spPr>
        <p:txBody>
          <a:bodyPr wrap="square" rtlCol="0">
            <a:spAutoFit/>
          </a:bodyPr>
          <a:lstStyle/>
          <a:p>
            <a:pPr algn="ctr"/>
            <a:r>
              <a:rPr lang="en-US" b="1" dirty="0">
                <a:solidFill>
                  <a:srgbClr val="0E3956"/>
                </a:solidFill>
                <a:latin typeface="Roboto" panose="02000000000000000000" pitchFamily="2" charset="0"/>
                <a:ea typeface="Roboto" panose="02000000000000000000" pitchFamily="2" charset="0"/>
                <a:cs typeface="Roboto" panose="02000000000000000000" pitchFamily="2" charset="0"/>
              </a:rPr>
              <a:t>DATA OVERLOAD</a:t>
            </a:r>
            <a:endParaRPr lang="en-US" dirty="0">
              <a:solidFill>
                <a:srgbClr val="0E3956"/>
              </a:solidFill>
              <a:latin typeface="Roboto" panose="02000000000000000000" pitchFamily="2" charset="0"/>
              <a:ea typeface="Roboto" panose="02000000000000000000" pitchFamily="2" charset="0"/>
              <a:cs typeface="Roboto" panose="02000000000000000000" pitchFamily="2" charset="0"/>
            </a:endParaRPr>
          </a:p>
          <a:p>
            <a:pPr algn="ctr"/>
            <a:endParaRPr lang="en-US" sz="1800" b="0" i="0" dirty="0">
              <a:solidFill>
                <a:srgbClr val="221F1F"/>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Fragmented systems generate more metrics than clarity. The signals that </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matter are buried</a:t>
            </a:r>
          </a:p>
        </p:txBody>
      </p:sp>
      <p:sp>
        <p:nvSpPr>
          <p:cNvPr id="24" name="Rounded Rectangle 23">
            <a:extLst>
              <a:ext uri="{FF2B5EF4-FFF2-40B4-BE49-F238E27FC236}">
                <a16:creationId xmlns:a16="http://schemas.microsoft.com/office/drawing/2014/main" id="{F9DE890D-B08A-F34C-B475-8427D32718BF}"/>
              </a:ext>
            </a:extLst>
          </p:cNvPr>
          <p:cNvSpPr/>
          <p:nvPr/>
        </p:nvSpPr>
        <p:spPr>
          <a:xfrm>
            <a:off x="4590570" y="2219180"/>
            <a:ext cx="3012998" cy="4160761"/>
          </a:xfrm>
          <a:prstGeom prst="roundRect">
            <a:avLst>
              <a:gd name="adj" fmla="val 3501"/>
            </a:avLst>
          </a:prstGeom>
          <a:noFill/>
          <a:ln>
            <a:gradFill>
              <a:gsLst>
                <a:gs pos="0">
                  <a:schemeClr val="bg1">
                    <a:lumMod val="75000"/>
                  </a:schemeClr>
                </a:gs>
                <a:gs pos="99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4B8C6795-108A-114C-8F72-C018E6D97E14}"/>
              </a:ext>
            </a:extLst>
          </p:cNvPr>
          <p:cNvSpPr txBox="1"/>
          <p:nvPr/>
        </p:nvSpPr>
        <p:spPr>
          <a:xfrm>
            <a:off x="4827194" y="2607571"/>
            <a:ext cx="2539751" cy="1508105"/>
          </a:xfrm>
          <a:prstGeom prst="rect">
            <a:avLst/>
          </a:prstGeom>
          <a:noFill/>
        </p:spPr>
        <p:txBody>
          <a:bodyPr wrap="square" rtlCol="0">
            <a:spAutoFit/>
          </a:bodyPr>
          <a:lstStyle/>
          <a:p>
            <a:pPr algn="ctr"/>
            <a:r>
              <a:rPr lang="en-US" b="1" dirty="0">
                <a:solidFill>
                  <a:srgbClr val="0E3956"/>
                </a:solidFill>
                <a:latin typeface="Roboto" panose="02000000000000000000" pitchFamily="2" charset="0"/>
                <a:ea typeface="Roboto" panose="02000000000000000000" pitchFamily="2" charset="0"/>
                <a:cs typeface="Roboto" panose="02000000000000000000" pitchFamily="2" charset="0"/>
              </a:rPr>
              <a:t>NO LINE OF SIGHT</a:t>
            </a:r>
          </a:p>
          <a:p>
            <a:pPr algn="ctr"/>
            <a:endParaRPr lang="en-US" sz="1800" b="0" i="0" dirty="0">
              <a:solidFill>
                <a:srgbClr val="221F1F"/>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Leaders can’t connect workgroup-level </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performance to corporate </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Key Risk Indicators</a:t>
            </a:r>
          </a:p>
        </p:txBody>
      </p:sp>
      <p:sp>
        <p:nvSpPr>
          <p:cNvPr id="27" name="Rounded Rectangle 26">
            <a:extLst>
              <a:ext uri="{FF2B5EF4-FFF2-40B4-BE49-F238E27FC236}">
                <a16:creationId xmlns:a16="http://schemas.microsoft.com/office/drawing/2014/main" id="{2845FA2E-7540-7749-863A-37219C7A172D}"/>
              </a:ext>
            </a:extLst>
          </p:cNvPr>
          <p:cNvSpPr/>
          <p:nvPr/>
        </p:nvSpPr>
        <p:spPr>
          <a:xfrm>
            <a:off x="8172980" y="2219180"/>
            <a:ext cx="3012998" cy="4182795"/>
          </a:xfrm>
          <a:prstGeom prst="roundRect">
            <a:avLst>
              <a:gd name="adj" fmla="val 3501"/>
            </a:avLst>
          </a:prstGeom>
          <a:noFill/>
          <a:ln>
            <a:gradFill>
              <a:gsLst>
                <a:gs pos="0">
                  <a:schemeClr val="bg1">
                    <a:lumMod val="75000"/>
                  </a:schemeClr>
                </a:gs>
                <a:gs pos="99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CE5FB087-BFAC-8345-BF2A-7B7781E8C55E}"/>
              </a:ext>
            </a:extLst>
          </p:cNvPr>
          <p:cNvSpPr txBox="1"/>
          <p:nvPr/>
        </p:nvSpPr>
        <p:spPr>
          <a:xfrm>
            <a:off x="8616082" y="2607571"/>
            <a:ext cx="2120744" cy="1292662"/>
          </a:xfrm>
          <a:prstGeom prst="rect">
            <a:avLst/>
          </a:prstGeom>
          <a:noFill/>
        </p:spPr>
        <p:txBody>
          <a:bodyPr wrap="square" rtlCol="0">
            <a:spAutoFit/>
          </a:bodyPr>
          <a:lstStyle/>
          <a:p>
            <a:pPr algn="ctr"/>
            <a:r>
              <a:rPr lang="en-US" b="1" dirty="0">
                <a:solidFill>
                  <a:srgbClr val="0E3956"/>
                </a:solidFill>
                <a:latin typeface="Roboto" panose="02000000000000000000" pitchFamily="2" charset="0"/>
                <a:ea typeface="Roboto" panose="02000000000000000000" pitchFamily="2" charset="0"/>
                <a:cs typeface="Roboto" panose="02000000000000000000" pitchFamily="2" charset="0"/>
              </a:rPr>
              <a:t>FEAR CULTURE</a:t>
            </a:r>
          </a:p>
          <a:p>
            <a:pPr algn="ctr"/>
            <a:endParaRPr lang="en-US" sz="1800" b="0" i="0" dirty="0">
              <a:solidFill>
                <a:srgbClr val="221F1F"/>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Green-only dashboards may signal a fearful operation, not a safe one</a:t>
            </a:r>
          </a:p>
        </p:txBody>
      </p:sp>
      <p:sp>
        <p:nvSpPr>
          <p:cNvPr id="8" name="TextBox 7">
            <a:extLst>
              <a:ext uri="{FF2B5EF4-FFF2-40B4-BE49-F238E27FC236}">
                <a16:creationId xmlns:a16="http://schemas.microsoft.com/office/drawing/2014/main" id="{B770345F-C78D-B84D-A91D-ADB236F113E5}"/>
              </a:ext>
            </a:extLst>
          </p:cNvPr>
          <p:cNvSpPr txBox="1"/>
          <p:nvPr/>
        </p:nvSpPr>
        <p:spPr>
          <a:xfrm>
            <a:off x="3716182" y="1454762"/>
            <a:ext cx="4552849" cy="400110"/>
          </a:xfrm>
          <a:prstGeom prst="rect">
            <a:avLst/>
          </a:prstGeom>
          <a:noFill/>
        </p:spPr>
        <p:txBody>
          <a:bodyPr wrap="none" rtlCol="0">
            <a:spAutoFit/>
          </a:bodyPr>
          <a:lstStyle/>
          <a:p>
            <a:r>
              <a:rPr lang="en-US" sz="2000" i="1" dirty="0">
                <a:solidFill>
                  <a:schemeClr val="tx1"/>
                </a:solidFill>
                <a:latin typeface="Roboto Light" panose="02000000000000000000" pitchFamily="2" charset="0"/>
                <a:ea typeface="Roboto Light" panose="02000000000000000000" pitchFamily="2" charset="0"/>
                <a:cs typeface="Roboto Light" panose="02000000000000000000" pitchFamily="2" charset="0"/>
              </a:rPr>
              <a:t>Core problems facing risk leaders today</a:t>
            </a:r>
          </a:p>
        </p:txBody>
      </p:sp>
      <p:sp>
        <p:nvSpPr>
          <p:cNvPr id="29" name="TextBox 28">
            <a:extLst>
              <a:ext uri="{FF2B5EF4-FFF2-40B4-BE49-F238E27FC236}">
                <a16:creationId xmlns:a16="http://schemas.microsoft.com/office/drawing/2014/main" id="{5D8F8E9A-8C23-2143-983D-3601B0D42A0B}"/>
              </a:ext>
            </a:extLst>
          </p:cNvPr>
          <p:cNvSpPr txBox="1"/>
          <p:nvPr/>
        </p:nvSpPr>
        <p:spPr>
          <a:xfrm>
            <a:off x="1244783" y="4468372"/>
            <a:ext cx="2539751" cy="1692771"/>
          </a:xfrm>
          <a:prstGeom prst="rect">
            <a:avLst/>
          </a:prstGeom>
          <a:noFill/>
        </p:spPr>
        <p:txBody>
          <a:bodyPr wrap="square" rtlCol="0">
            <a:spAutoFit/>
          </a:bodyPr>
          <a:lstStyle/>
          <a:p>
            <a:pPr algn="ctr"/>
            <a:r>
              <a:rPr lang="en-US" sz="4800" b="1" i="0" dirty="0">
                <a:solidFill>
                  <a:srgbClr val="0E3956"/>
                </a:solidFill>
                <a:latin typeface="Roboto" panose="02000000000000000000" pitchFamily="2" charset="0"/>
                <a:ea typeface="Roboto" panose="02000000000000000000" pitchFamily="2" charset="0"/>
                <a:cs typeface="Roboto" panose="02000000000000000000" pitchFamily="2" charset="0"/>
              </a:rPr>
              <a:t>82%</a:t>
            </a:r>
            <a:endParaRPr lang="en-US" sz="2800" b="1" i="0" dirty="0">
              <a:solidFill>
                <a:srgbClr val="0E3956"/>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improvement in safety performance for clients who adopted risk-based prioritization</a:t>
            </a:r>
          </a:p>
        </p:txBody>
      </p:sp>
      <p:sp>
        <p:nvSpPr>
          <p:cNvPr id="30" name="TextBox 29">
            <a:extLst>
              <a:ext uri="{FF2B5EF4-FFF2-40B4-BE49-F238E27FC236}">
                <a16:creationId xmlns:a16="http://schemas.microsoft.com/office/drawing/2014/main" id="{20B38DBD-6181-894C-B6FF-618C8657BC1A}"/>
              </a:ext>
            </a:extLst>
          </p:cNvPr>
          <p:cNvSpPr txBox="1"/>
          <p:nvPr/>
        </p:nvSpPr>
        <p:spPr>
          <a:xfrm>
            <a:off x="4827194" y="4468372"/>
            <a:ext cx="2539751" cy="1477328"/>
          </a:xfrm>
          <a:prstGeom prst="rect">
            <a:avLst/>
          </a:prstGeom>
          <a:noFill/>
        </p:spPr>
        <p:txBody>
          <a:bodyPr wrap="square" rtlCol="0">
            <a:spAutoFit/>
          </a:bodyPr>
          <a:lstStyle/>
          <a:p>
            <a:pPr algn="ctr"/>
            <a:r>
              <a:rPr lang="en-US" sz="4800" b="1" i="0" dirty="0">
                <a:solidFill>
                  <a:srgbClr val="0E3956"/>
                </a:solidFill>
                <a:latin typeface="Roboto" panose="02000000000000000000" pitchFamily="2" charset="0"/>
                <a:ea typeface="Roboto" panose="02000000000000000000" pitchFamily="2" charset="0"/>
                <a:cs typeface="Roboto" panose="02000000000000000000" pitchFamily="2" charset="0"/>
              </a:rPr>
              <a:t>25%</a:t>
            </a:r>
            <a:endParaRPr lang="en-US" sz="2800" b="1" i="0" dirty="0">
              <a:solidFill>
                <a:srgbClr val="0E3956"/>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valuation premium for organizations with mature, integrated risk management</a:t>
            </a:r>
          </a:p>
        </p:txBody>
      </p:sp>
      <p:sp>
        <p:nvSpPr>
          <p:cNvPr id="31" name="TextBox 30">
            <a:extLst>
              <a:ext uri="{FF2B5EF4-FFF2-40B4-BE49-F238E27FC236}">
                <a16:creationId xmlns:a16="http://schemas.microsoft.com/office/drawing/2014/main" id="{427F29B6-0107-F54A-BF83-6C7732EA71D3}"/>
              </a:ext>
            </a:extLst>
          </p:cNvPr>
          <p:cNvSpPr txBox="1"/>
          <p:nvPr/>
        </p:nvSpPr>
        <p:spPr>
          <a:xfrm>
            <a:off x="8409604" y="4468372"/>
            <a:ext cx="2539751" cy="1477328"/>
          </a:xfrm>
          <a:prstGeom prst="rect">
            <a:avLst/>
          </a:prstGeom>
          <a:noFill/>
        </p:spPr>
        <p:txBody>
          <a:bodyPr wrap="square" rtlCol="0">
            <a:spAutoFit/>
          </a:bodyPr>
          <a:lstStyle/>
          <a:p>
            <a:pPr algn="ctr"/>
            <a:r>
              <a:rPr lang="en-US" sz="4800" b="1" i="0" dirty="0">
                <a:solidFill>
                  <a:srgbClr val="0E3956"/>
                </a:solidFill>
                <a:latin typeface="Roboto" panose="02000000000000000000" pitchFamily="2" charset="0"/>
                <a:ea typeface="Roboto" panose="02000000000000000000" pitchFamily="2" charset="0"/>
                <a:cs typeface="Roboto" panose="02000000000000000000" pitchFamily="2" charset="0"/>
              </a:rPr>
              <a:t>66%</a:t>
            </a:r>
            <a:endParaRPr lang="en-US" sz="2800" b="1" i="0" dirty="0">
              <a:solidFill>
                <a:srgbClr val="0E3956"/>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increase in productivity from targeted, data-driven risk interventions</a:t>
            </a:r>
          </a:p>
        </p:txBody>
      </p:sp>
      <p:cxnSp>
        <p:nvCxnSpPr>
          <p:cNvPr id="32" name="Straight Connector 31">
            <a:extLst>
              <a:ext uri="{FF2B5EF4-FFF2-40B4-BE49-F238E27FC236}">
                <a16:creationId xmlns:a16="http://schemas.microsoft.com/office/drawing/2014/main" id="{A319C3E7-D2FA-B04D-8BD2-EF0CDD26306E}"/>
              </a:ext>
            </a:extLst>
          </p:cNvPr>
          <p:cNvCxnSpPr/>
          <p:nvPr/>
        </p:nvCxnSpPr>
        <p:spPr>
          <a:xfrm>
            <a:off x="1415845" y="4308412"/>
            <a:ext cx="2133600" cy="0"/>
          </a:xfrm>
          <a:prstGeom prst="line">
            <a:avLst/>
          </a:prstGeom>
          <a:ln>
            <a:solidFill>
              <a:srgbClr val="0E3956"/>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967569F-639D-0948-81CD-3D7D1FFBAA27}"/>
              </a:ext>
            </a:extLst>
          </p:cNvPr>
          <p:cNvCxnSpPr/>
          <p:nvPr/>
        </p:nvCxnSpPr>
        <p:spPr>
          <a:xfrm>
            <a:off x="5015880" y="4308412"/>
            <a:ext cx="2133600" cy="0"/>
          </a:xfrm>
          <a:prstGeom prst="line">
            <a:avLst/>
          </a:prstGeom>
          <a:ln>
            <a:solidFill>
              <a:srgbClr val="0E3956"/>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7621D029-826D-E048-AF4C-3304AC05D5FD}"/>
              </a:ext>
            </a:extLst>
          </p:cNvPr>
          <p:cNvCxnSpPr/>
          <p:nvPr/>
        </p:nvCxnSpPr>
        <p:spPr>
          <a:xfrm>
            <a:off x="8616280" y="4210089"/>
            <a:ext cx="2133600" cy="0"/>
          </a:xfrm>
          <a:prstGeom prst="line">
            <a:avLst/>
          </a:prstGeom>
          <a:ln>
            <a:solidFill>
              <a:srgbClr val="0E395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6349442"/>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E36F743-5463-C042-A4F6-E6DB386C9D5B}"/>
              </a:ext>
            </a:extLst>
          </p:cNvPr>
          <p:cNvSpPr txBox="1">
            <a:spLocks/>
          </p:cNvSpPr>
          <p:nvPr/>
        </p:nvSpPr>
        <p:spPr>
          <a:xfrm>
            <a:off x="1019175" y="192088"/>
            <a:ext cx="9921875" cy="1466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4000" dirty="0">
                <a:solidFill>
                  <a:srgbClr val="0E3956"/>
                </a:solidFill>
                <a:latin typeface="Roboto Slab" pitchFamily="2" charset="0"/>
                <a:ea typeface="Roboto Slab" pitchFamily="2" charset="0"/>
              </a:rPr>
              <a:t>The solution</a:t>
            </a:r>
            <a:endParaRPr lang="en-CA" sz="4000" i="1" dirty="0">
              <a:solidFill>
                <a:srgbClr val="0E3956"/>
              </a:solidFill>
              <a:latin typeface="Roboto Slab" pitchFamily="2" charset="0"/>
              <a:ea typeface="Roboto Slab" pitchFamily="2" charset="0"/>
            </a:endParaRPr>
          </a:p>
        </p:txBody>
      </p:sp>
      <p:sp>
        <p:nvSpPr>
          <p:cNvPr id="4" name="Text 1">
            <a:extLst>
              <a:ext uri="{FF2B5EF4-FFF2-40B4-BE49-F238E27FC236}">
                <a16:creationId xmlns:a16="http://schemas.microsoft.com/office/drawing/2014/main" id="{5AF65A77-5FE1-9E4C-AF34-D573FCD4A49B}"/>
              </a:ext>
            </a:extLst>
          </p:cNvPr>
          <p:cNvSpPr/>
          <p:nvPr/>
        </p:nvSpPr>
        <p:spPr>
          <a:xfrm>
            <a:off x="1019175" y="1700213"/>
            <a:ext cx="8960898" cy="320040"/>
          </a:xfrm>
          <a:prstGeom prst="rect">
            <a:avLst/>
          </a:prstGeom>
          <a:noFill/>
          <a:ln/>
        </p:spPr>
        <p:txBody>
          <a:bodyPr wrap="square" lIns="0" tIns="0" rIns="0" bIns="0" rtlCol="0" anchor="t"/>
          <a:lstStyle/>
          <a:p>
            <a:pPr marL="0" indent="0">
              <a:buNone/>
            </a:pPr>
            <a:r>
              <a:rPr lang="en-US" sz="1600" i="1" dirty="0">
                <a:latin typeface="Roboto Light" panose="02000000000000000000" pitchFamily="2" charset="0"/>
                <a:ea typeface="Roboto Light" panose="02000000000000000000" pitchFamily="2" charset="0"/>
                <a:cs typeface="Roboto Light" panose="02000000000000000000" pitchFamily="2" charset="0"/>
              </a:rPr>
              <a:t>From data overload to actionable insights — using data you already have</a:t>
            </a:r>
          </a:p>
        </p:txBody>
      </p:sp>
      <p:sp>
        <p:nvSpPr>
          <p:cNvPr id="5" name="Text 2">
            <a:extLst>
              <a:ext uri="{FF2B5EF4-FFF2-40B4-BE49-F238E27FC236}">
                <a16:creationId xmlns:a16="http://schemas.microsoft.com/office/drawing/2014/main" id="{24F89561-E93A-2241-9E68-A92B2B79FA45}"/>
              </a:ext>
            </a:extLst>
          </p:cNvPr>
          <p:cNvSpPr/>
          <p:nvPr/>
        </p:nvSpPr>
        <p:spPr>
          <a:xfrm>
            <a:off x="1019175" y="2310657"/>
            <a:ext cx="10177810" cy="548640"/>
          </a:xfrm>
          <a:prstGeom prst="rect">
            <a:avLst/>
          </a:prstGeom>
          <a:noFill/>
          <a:ln/>
        </p:spPr>
        <p:txBody>
          <a:bodyPr wrap="square" lIns="0" tIns="0" rIns="0" bIns="0" rtlCol="0" anchor="ctr"/>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Insight Risk Systems uses state-of-the-art patented algorithms to analyze your company’s existing data — from policy documents and SOPs to incident reports, surveys, inspections, and interview transcripts — and surface insights you can actually act on. No new infrastructure required.</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graphicFrame>
        <p:nvGraphicFramePr>
          <p:cNvPr id="6" name="Table 0">
            <a:extLst>
              <a:ext uri="{FF2B5EF4-FFF2-40B4-BE49-F238E27FC236}">
                <a16:creationId xmlns:a16="http://schemas.microsoft.com/office/drawing/2014/main" id="{800CD718-1DA0-D041-8FBF-B3451DEA5238}"/>
              </a:ext>
            </a:extLst>
          </p:cNvPr>
          <p:cNvGraphicFramePr>
            <a:graphicFrameLocks noGrp="1"/>
          </p:cNvGraphicFramePr>
          <p:nvPr>
            <p:extLst>
              <p:ext uri="{D42A27DB-BD31-4B8C-83A1-F6EECF244321}">
                <p14:modId xmlns:p14="http://schemas.microsoft.com/office/powerpoint/2010/main" val="3468074951"/>
              </p:ext>
            </p:extLst>
          </p:nvPr>
        </p:nvGraphicFramePr>
        <p:xfrm>
          <a:off x="1019175" y="3210695"/>
          <a:ext cx="10085826" cy="2478005"/>
        </p:xfrm>
        <a:graphic>
          <a:graphicData uri="http://schemas.openxmlformats.org/drawingml/2006/table">
            <a:tbl>
              <a:tblPr/>
              <a:tblGrid>
                <a:gridCol w="3361942">
                  <a:extLst>
                    <a:ext uri="{9D8B030D-6E8A-4147-A177-3AD203B41FA5}">
                      <a16:colId xmlns:a16="http://schemas.microsoft.com/office/drawing/2014/main" val="20000"/>
                    </a:ext>
                  </a:extLst>
                </a:gridCol>
                <a:gridCol w="3361942">
                  <a:extLst>
                    <a:ext uri="{9D8B030D-6E8A-4147-A177-3AD203B41FA5}">
                      <a16:colId xmlns:a16="http://schemas.microsoft.com/office/drawing/2014/main" val="20001"/>
                    </a:ext>
                  </a:extLst>
                </a:gridCol>
                <a:gridCol w="3361942">
                  <a:extLst>
                    <a:ext uri="{9D8B030D-6E8A-4147-A177-3AD203B41FA5}">
                      <a16:colId xmlns:a16="http://schemas.microsoft.com/office/drawing/2014/main" val="20002"/>
                    </a:ext>
                  </a:extLst>
                </a:gridCol>
              </a:tblGrid>
              <a:tr h="481806">
                <a:tc gridSpan="3">
                  <a:txBody>
                    <a:bodyPr/>
                    <a:lstStyle/>
                    <a:p>
                      <a:pPr marL="0" indent="0" algn="ctr">
                        <a:buNone/>
                      </a:pPr>
                      <a:r>
                        <a:rPr lang="en-US" sz="1400" b="0" i="0" dirty="0">
                          <a:solidFill>
                            <a:srgbClr val="FFFFFF"/>
                          </a:solidFill>
                          <a:latin typeface="Roboto Medium" panose="02000000000000000000" pitchFamily="2" charset="0"/>
                          <a:ea typeface="Roboto Medium" panose="02000000000000000000" pitchFamily="2" charset="0"/>
                          <a:cs typeface="Roboto Medium" panose="02000000000000000000" pitchFamily="2" charset="0"/>
                        </a:rPr>
                        <a:t>DATA SOURCES — ALREADY IN HAND</a:t>
                      </a:r>
                      <a:endParaRPr lang="en-US" sz="1400" b="0" i="0" dirty="0">
                        <a:latin typeface="Roboto Medium" panose="02000000000000000000" pitchFamily="2" charset="0"/>
                        <a:ea typeface="Roboto Medium" panose="02000000000000000000" pitchFamily="2" charset="0"/>
                        <a:cs typeface="Roboto Medium" panose="02000000000000000000" pitchFamily="2"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1B3A5C"/>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98880">
                <a:tc>
                  <a:txBody>
                    <a:bodyPr/>
                    <a:lstStyle/>
                    <a:p>
                      <a:pPr marL="0" indent="0" algn="l">
                        <a:buNone/>
                      </a:pPr>
                      <a:r>
                        <a:rPr lang="en-US" sz="1400" b="1" dirty="0">
                          <a:solidFill>
                            <a:srgbClr val="2B2B2B"/>
                          </a:solidFill>
                          <a:latin typeface="Roboto" pitchFamily="34" charset="0"/>
                          <a:ea typeface="Roboto" pitchFamily="34" charset="-122"/>
                          <a:cs typeface="Roboto" pitchFamily="34" charset="-120"/>
                        </a:rPr>
                        <a:t>Policy Documents &amp; SOPs</a:t>
                      </a:r>
                      <a:endParaRPr lang="en-US" sz="1400" dirty="0">
                        <a:latin typeface="Roboto" charset="0"/>
                        <a:ea typeface="Roboto" charset="0"/>
                        <a:cs typeface="Roboto"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5F0E8"/>
                    </a:solidFill>
                  </a:tcPr>
                </a:tc>
                <a:tc>
                  <a:txBody>
                    <a:bodyPr/>
                    <a:lstStyle/>
                    <a:p>
                      <a:pPr marL="0" indent="0" algn="l">
                        <a:buNone/>
                      </a:pPr>
                      <a:r>
                        <a:rPr lang="en-US" sz="1400" b="1" dirty="0">
                          <a:solidFill>
                            <a:srgbClr val="2B2B2B"/>
                          </a:solidFill>
                          <a:latin typeface="Roboto" pitchFamily="34" charset="0"/>
                          <a:ea typeface="Roboto" pitchFamily="34" charset="-122"/>
                          <a:cs typeface="Roboto" pitchFamily="34" charset="-120"/>
                        </a:rPr>
                        <a:t>Incident Reports</a:t>
                      </a:r>
                      <a:endParaRPr lang="en-US" sz="1400" dirty="0">
                        <a:latin typeface="Roboto" charset="0"/>
                        <a:ea typeface="Roboto" charset="0"/>
                        <a:cs typeface="Roboto"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5F0E8"/>
                    </a:solidFill>
                  </a:tcPr>
                </a:tc>
                <a:tc>
                  <a:txBody>
                    <a:bodyPr/>
                    <a:lstStyle/>
                    <a:p>
                      <a:pPr marL="0" indent="0" algn="l">
                        <a:buNone/>
                      </a:pPr>
                      <a:r>
                        <a:rPr lang="en-US" sz="1400" b="1" dirty="0">
                          <a:solidFill>
                            <a:srgbClr val="2B2B2B"/>
                          </a:solidFill>
                          <a:latin typeface="Roboto" pitchFamily="34" charset="0"/>
                          <a:ea typeface="Roboto" pitchFamily="34" charset="-122"/>
                          <a:cs typeface="Roboto" pitchFamily="34" charset="-120"/>
                        </a:rPr>
                        <a:t>Survey Data</a:t>
                      </a:r>
                      <a:endParaRPr lang="en-US" sz="1400" dirty="0">
                        <a:latin typeface="Roboto" charset="0"/>
                        <a:ea typeface="Roboto" charset="0"/>
                        <a:cs typeface="Roboto"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5F0E8"/>
                    </a:solidFill>
                  </a:tcPr>
                </a:tc>
                <a:extLst>
                  <a:ext uri="{0D108BD9-81ED-4DB2-BD59-A6C34878D82A}">
                    <a16:rowId xmlns:a16="http://schemas.microsoft.com/office/drawing/2014/main" val="10001"/>
                  </a:ext>
                </a:extLst>
              </a:tr>
              <a:tr h="600117">
                <a:tc>
                  <a:txBody>
                    <a:bodyPr/>
                    <a:lstStyle/>
                    <a:p>
                      <a:pPr marL="0" indent="0" algn="l">
                        <a:buNone/>
                      </a:pP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Operational policies and standard operating procedures</a:t>
                      </a:r>
                      <a:endParaRPr lang="en-US" sz="1400" b="0" i="0" dirty="0">
                        <a:latin typeface="Roboto Light" panose="02000000000000000000" pitchFamily="2" charset="0"/>
                        <a:ea typeface="Roboto Light" panose="02000000000000000000" pitchFamily="2" charset="0"/>
                        <a:cs typeface="Roboto Light" panose="02000000000000000000" pitchFamily="2"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marL="0" indent="0" algn="l">
                        <a:buNone/>
                      </a:pP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Historical incident and near-miss </a:t>
                      </a:r>
                      <a:b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b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reports</a:t>
                      </a:r>
                      <a:endParaRPr lang="en-US" sz="1400" b="0" i="0" dirty="0">
                        <a:latin typeface="Roboto Light" panose="02000000000000000000" pitchFamily="2" charset="0"/>
                        <a:ea typeface="Roboto Light" panose="02000000000000000000" pitchFamily="2" charset="0"/>
                        <a:cs typeface="Roboto Light" panose="02000000000000000000" pitchFamily="2"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marL="0" indent="0" algn="l">
                        <a:buNone/>
                      </a:pP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Safety climate and employee </a:t>
                      </a:r>
                      <a:b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b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survey responses</a:t>
                      </a:r>
                      <a:endParaRPr lang="en-US" sz="1400" b="0" i="0" dirty="0">
                        <a:latin typeface="Roboto Light" panose="02000000000000000000" pitchFamily="2" charset="0"/>
                        <a:ea typeface="Roboto Light" panose="02000000000000000000" pitchFamily="2" charset="0"/>
                        <a:cs typeface="Roboto Light" panose="02000000000000000000" pitchFamily="2"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0002"/>
                  </a:ext>
                </a:extLst>
              </a:tr>
              <a:tr h="397085">
                <a:tc>
                  <a:txBody>
                    <a:bodyPr/>
                    <a:lstStyle/>
                    <a:p>
                      <a:pPr marL="0" indent="0" algn="l">
                        <a:buNone/>
                      </a:pPr>
                      <a:r>
                        <a:rPr lang="en-US" sz="1400" b="1" dirty="0">
                          <a:solidFill>
                            <a:srgbClr val="2B2B2B"/>
                          </a:solidFill>
                          <a:latin typeface="Roboto" pitchFamily="34" charset="0"/>
                          <a:ea typeface="Roboto" pitchFamily="34" charset="-122"/>
                          <a:cs typeface="Roboto" pitchFamily="34" charset="-120"/>
                        </a:rPr>
                        <a:t>Inspections</a:t>
                      </a:r>
                      <a:endParaRPr lang="en-US" sz="1400" dirty="0">
                        <a:latin typeface="Roboto" charset="0"/>
                        <a:ea typeface="Roboto" charset="0"/>
                        <a:cs typeface="Roboto"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5F0E8"/>
                    </a:solidFill>
                  </a:tcPr>
                </a:tc>
                <a:tc>
                  <a:txBody>
                    <a:bodyPr/>
                    <a:lstStyle/>
                    <a:p>
                      <a:pPr marL="0" indent="0" algn="l">
                        <a:buNone/>
                      </a:pPr>
                      <a:r>
                        <a:rPr lang="en-US" sz="1400" b="1" dirty="0">
                          <a:solidFill>
                            <a:srgbClr val="2B2B2B"/>
                          </a:solidFill>
                          <a:latin typeface="Roboto" pitchFamily="34" charset="0"/>
                          <a:ea typeface="Roboto" pitchFamily="34" charset="-122"/>
                          <a:cs typeface="Roboto" pitchFamily="34" charset="-120"/>
                        </a:rPr>
                        <a:t>Interview Transcripts</a:t>
                      </a:r>
                      <a:endParaRPr lang="en-US" sz="1400" dirty="0">
                        <a:latin typeface="Roboto" charset="0"/>
                        <a:ea typeface="Roboto" charset="0"/>
                        <a:cs typeface="Roboto"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5F0E8"/>
                    </a:solidFill>
                  </a:tcPr>
                </a:tc>
                <a:tc>
                  <a:txBody>
                    <a:bodyPr/>
                    <a:lstStyle/>
                    <a:p>
                      <a:pPr marL="0" indent="0" algn="l">
                        <a:buNone/>
                      </a:pPr>
                      <a:r>
                        <a:rPr lang="en-US" sz="1400" b="1" dirty="0">
                          <a:solidFill>
                            <a:srgbClr val="2B2B2B"/>
                          </a:solidFill>
                          <a:latin typeface="Roboto" pitchFamily="34" charset="0"/>
                          <a:ea typeface="Roboto" pitchFamily="34" charset="-122"/>
                          <a:cs typeface="Roboto" pitchFamily="34" charset="-120"/>
                        </a:rPr>
                        <a:t>Operational Data</a:t>
                      </a:r>
                      <a:endParaRPr lang="en-US" sz="1400" dirty="0">
                        <a:latin typeface="Roboto" charset="0"/>
                        <a:ea typeface="Roboto" charset="0"/>
                        <a:cs typeface="Roboto"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5F0E8"/>
                    </a:solidFill>
                  </a:tcPr>
                </a:tc>
                <a:extLst>
                  <a:ext uri="{0D108BD9-81ED-4DB2-BD59-A6C34878D82A}">
                    <a16:rowId xmlns:a16="http://schemas.microsoft.com/office/drawing/2014/main" val="10003"/>
                  </a:ext>
                </a:extLst>
              </a:tr>
              <a:tr h="600117">
                <a:tc>
                  <a:txBody>
                    <a:bodyPr/>
                    <a:lstStyle/>
                    <a:p>
                      <a:pPr marL="0" indent="0" algn="l">
                        <a:buNone/>
                      </a:pP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Safety and compliance inspection </a:t>
                      </a:r>
                      <a:b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b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records</a:t>
                      </a:r>
                      <a:endParaRPr lang="en-US" sz="1400" b="0" i="0" dirty="0">
                        <a:latin typeface="Roboto Light" panose="02000000000000000000" pitchFamily="2" charset="0"/>
                        <a:ea typeface="Roboto Light" panose="02000000000000000000" pitchFamily="2" charset="0"/>
                        <a:cs typeface="Roboto Light" panose="02000000000000000000" pitchFamily="2"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marL="0" indent="0" algn="l">
                        <a:buNone/>
                      </a:pP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Management and frontline interview records</a:t>
                      </a:r>
                      <a:endParaRPr lang="en-US" sz="1400" b="0" i="0" dirty="0">
                        <a:latin typeface="Roboto Light" panose="02000000000000000000" pitchFamily="2" charset="0"/>
                        <a:ea typeface="Roboto Light" panose="02000000000000000000" pitchFamily="2" charset="0"/>
                        <a:cs typeface="Roboto Light" panose="02000000000000000000" pitchFamily="2"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marL="0" indent="0" algn="l">
                        <a:buNone/>
                      </a:pP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Asset performance and </a:t>
                      </a:r>
                      <a:b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br>
                      <a:r>
                        <a:rPr lang="en-US" sz="1400" b="0" i="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operational logs</a:t>
                      </a:r>
                      <a:endParaRPr lang="en-US" sz="1400" b="0" i="0" dirty="0">
                        <a:latin typeface="Roboto Light" panose="02000000000000000000" pitchFamily="2" charset="0"/>
                        <a:ea typeface="Roboto Light" panose="02000000000000000000" pitchFamily="2" charset="0"/>
                        <a:cs typeface="Roboto Light" panose="02000000000000000000" pitchFamily="2" charset="0"/>
                      </a:endParaRPr>
                    </a:p>
                  </a:txBody>
                  <a:tcPr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7" name="Text 4">
            <a:extLst>
              <a:ext uri="{FF2B5EF4-FFF2-40B4-BE49-F238E27FC236}">
                <a16:creationId xmlns:a16="http://schemas.microsoft.com/office/drawing/2014/main" id="{E42E705F-6240-9D44-9D94-57BBC80E9DDD}"/>
              </a:ext>
            </a:extLst>
          </p:cNvPr>
          <p:cNvSpPr/>
          <p:nvPr/>
        </p:nvSpPr>
        <p:spPr>
          <a:xfrm>
            <a:off x="1019175" y="5953286"/>
            <a:ext cx="10177810" cy="502920"/>
          </a:xfrm>
          <a:prstGeom prst="rect">
            <a:avLst/>
          </a:prstGeom>
          <a:noFill/>
          <a:ln/>
        </p:spPr>
        <p:txBody>
          <a:bodyPr wrap="square" lIns="0" tIns="0" rIns="0" bIns="0" rtlCol="0" anchor="ctr"/>
          <a:lstStyle/>
          <a:p>
            <a:pPr marL="0" indent="0" algn="ctr">
              <a:buNone/>
            </a:pPr>
            <a:r>
              <a:rPr lang="en-US" sz="1600" b="1" dirty="0">
                <a:latin typeface="Roboto" pitchFamily="34" charset="0"/>
                <a:ea typeface="Roboto" pitchFamily="34" charset="-122"/>
                <a:cs typeface="Roboto" pitchFamily="34" charset="-120"/>
              </a:rPr>
              <a:t>Patented Algorithms  →  Risk-Based Prioritization  →  Actionable Insights  →  Measurable Outcomes</a:t>
            </a:r>
            <a:endParaRPr lang="en-US" sz="1600" dirty="0"/>
          </a:p>
        </p:txBody>
      </p:sp>
    </p:spTree>
    <p:extLst>
      <p:ext uri="{BB962C8B-B14F-4D97-AF65-F5344CB8AC3E}">
        <p14:creationId xmlns:p14="http://schemas.microsoft.com/office/powerpoint/2010/main" val="4138113473"/>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E36F743-5463-C042-A4F6-E6DB386C9D5B}"/>
              </a:ext>
            </a:extLst>
          </p:cNvPr>
          <p:cNvSpPr txBox="1">
            <a:spLocks/>
          </p:cNvSpPr>
          <p:nvPr/>
        </p:nvSpPr>
        <p:spPr>
          <a:xfrm>
            <a:off x="1019175" y="192088"/>
            <a:ext cx="9921875" cy="1466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4000" dirty="0">
                <a:solidFill>
                  <a:srgbClr val="0E3956"/>
                </a:solidFill>
                <a:latin typeface="Roboto Slab" pitchFamily="2" charset="0"/>
                <a:ea typeface="Roboto Slab" pitchFamily="2" charset="0"/>
              </a:rPr>
              <a:t>How we work with you</a:t>
            </a:r>
          </a:p>
        </p:txBody>
      </p:sp>
      <p:sp>
        <p:nvSpPr>
          <p:cNvPr id="33" name="Rounded Rectangle 32">
            <a:extLst>
              <a:ext uri="{FF2B5EF4-FFF2-40B4-BE49-F238E27FC236}">
                <a16:creationId xmlns:a16="http://schemas.microsoft.com/office/drawing/2014/main" id="{3F519516-7992-294E-993B-EF7CFEF5A21E}"/>
              </a:ext>
            </a:extLst>
          </p:cNvPr>
          <p:cNvSpPr/>
          <p:nvPr/>
        </p:nvSpPr>
        <p:spPr>
          <a:xfrm>
            <a:off x="4590570" y="1700213"/>
            <a:ext cx="3012998" cy="4490380"/>
          </a:xfrm>
          <a:prstGeom prst="roundRect">
            <a:avLst>
              <a:gd name="adj" fmla="val 3501"/>
            </a:avLst>
          </a:prstGeom>
          <a:noFill/>
          <a:ln>
            <a:gradFill>
              <a:gsLst>
                <a:gs pos="0">
                  <a:schemeClr val="bg1">
                    <a:lumMod val="75000"/>
                  </a:schemeClr>
                </a:gs>
                <a:gs pos="100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1CFF027C-7FDF-5F4D-81D6-351144D34371}"/>
              </a:ext>
            </a:extLst>
          </p:cNvPr>
          <p:cNvSpPr txBox="1"/>
          <p:nvPr/>
        </p:nvSpPr>
        <p:spPr>
          <a:xfrm>
            <a:off x="4827194" y="1999246"/>
            <a:ext cx="2539751" cy="4124206"/>
          </a:xfrm>
          <a:prstGeom prst="rect">
            <a:avLst/>
          </a:prstGeom>
          <a:noFill/>
        </p:spPr>
        <p:txBody>
          <a:bodyPr wrap="square" rtlCol="0">
            <a:spAutoFit/>
          </a:bodyPr>
          <a:lstStyle/>
          <a:p>
            <a:pPr algn="ctr"/>
            <a:r>
              <a:rPr lang="en-US" b="1" dirty="0">
                <a:solidFill>
                  <a:srgbClr val="0E3956"/>
                </a:solidFill>
                <a:latin typeface="Roboto" panose="02000000000000000000" pitchFamily="2" charset="0"/>
                <a:ea typeface="Roboto" panose="02000000000000000000" pitchFamily="2" charset="0"/>
                <a:cs typeface="Roboto" panose="02000000000000000000" pitchFamily="2" charset="0"/>
              </a:rPr>
              <a:t>INTEGRATE &amp; IMPLEMENT</a:t>
            </a:r>
          </a:p>
          <a:p>
            <a:pPr algn="ctr"/>
            <a:endParaRPr lang="en-US" sz="1800" b="0" i="0" dirty="0">
              <a:solidFill>
                <a:srgbClr val="221F1F"/>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Medium" panose="02000000000000000000" pitchFamily="2" charset="0"/>
                <a:ea typeface="Roboto Medium" panose="02000000000000000000" pitchFamily="2" charset="0"/>
                <a:cs typeface="Roboto Medium" panose="02000000000000000000" pitchFamily="2" charset="0"/>
              </a:rPr>
              <a:t>Make the System </a:t>
            </a:r>
            <a:br>
              <a:rPr lang="en-US" sz="1400" dirty="0">
                <a:solidFill>
                  <a:srgbClr val="221F1F"/>
                </a:solidFill>
                <a:latin typeface="Roboto Medium" panose="02000000000000000000" pitchFamily="2" charset="0"/>
                <a:ea typeface="Roboto Medium" panose="02000000000000000000" pitchFamily="2" charset="0"/>
                <a:cs typeface="Roboto Medium" panose="02000000000000000000" pitchFamily="2" charset="0"/>
              </a:rPr>
            </a:br>
            <a:r>
              <a:rPr lang="en-US" sz="1400" dirty="0">
                <a:solidFill>
                  <a:srgbClr val="221F1F"/>
                </a:solidFill>
                <a:latin typeface="Roboto Medium" panose="02000000000000000000" pitchFamily="2" charset="0"/>
                <a:ea typeface="Roboto Medium" panose="02000000000000000000" pitchFamily="2" charset="0"/>
                <a:cs typeface="Roboto Medium" panose="02000000000000000000" pitchFamily="2" charset="0"/>
              </a:rPr>
              <a:t>Work Together</a:t>
            </a:r>
          </a:p>
          <a:p>
            <a:pPr algn="ctr"/>
            <a:endParaRPr lang="en-US" sz="1800" b="0" i="0" dirty="0">
              <a:solidFill>
                <a:srgbClr val="221F1F"/>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Cross-functional risk integration across silos</a:t>
            </a:r>
          </a:p>
          <a:p>
            <a:pPr algn="ct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Unify EHS, safety, HR, and operational risk</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Identify and remove implementation barriers</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Assure your critical controls are actually working</a:t>
            </a:r>
          </a:p>
        </p:txBody>
      </p:sp>
      <p:sp>
        <p:nvSpPr>
          <p:cNvPr id="35" name="Rounded Rectangle 34">
            <a:extLst>
              <a:ext uri="{FF2B5EF4-FFF2-40B4-BE49-F238E27FC236}">
                <a16:creationId xmlns:a16="http://schemas.microsoft.com/office/drawing/2014/main" id="{A4754DA3-E367-6241-B282-FF58BD625906}"/>
              </a:ext>
            </a:extLst>
          </p:cNvPr>
          <p:cNvSpPr/>
          <p:nvPr/>
        </p:nvSpPr>
        <p:spPr>
          <a:xfrm>
            <a:off x="1033406" y="1700213"/>
            <a:ext cx="3012998" cy="4490380"/>
          </a:xfrm>
          <a:prstGeom prst="roundRect">
            <a:avLst>
              <a:gd name="adj" fmla="val 3501"/>
            </a:avLst>
          </a:prstGeom>
          <a:noFill/>
          <a:ln>
            <a:gradFill>
              <a:gsLst>
                <a:gs pos="0">
                  <a:schemeClr val="bg1">
                    <a:lumMod val="75000"/>
                  </a:schemeClr>
                </a:gs>
                <a:gs pos="100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845316C8-06C4-F843-B097-4EB3C18A119B}"/>
              </a:ext>
            </a:extLst>
          </p:cNvPr>
          <p:cNvSpPr txBox="1"/>
          <p:nvPr/>
        </p:nvSpPr>
        <p:spPr>
          <a:xfrm>
            <a:off x="1270030" y="1999246"/>
            <a:ext cx="2539751" cy="3877985"/>
          </a:xfrm>
          <a:prstGeom prst="rect">
            <a:avLst/>
          </a:prstGeom>
          <a:noFill/>
        </p:spPr>
        <p:txBody>
          <a:bodyPr wrap="square" rtlCol="0">
            <a:spAutoFit/>
          </a:bodyPr>
          <a:lstStyle/>
          <a:p>
            <a:pPr algn="ctr"/>
            <a:r>
              <a:rPr lang="en-US" b="1" dirty="0">
                <a:solidFill>
                  <a:srgbClr val="0E3956"/>
                </a:solidFill>
                <a:latin typeface="Roboto" panose="02000000000000000000" pitchFamily="2" charset="0"/>
                <a:ea typeface="Roboto" panose="02000000000000000000" pitchFamily="2" charset="0"/>
                <a:cs typeface="Roboto" panose="02000000000000000000" pitchFamily="2" charset="0"/>
              </a:rPr>
              <a:t>VISUALIZE &amp; PRIORITIZE</a:t>
            </a:r>
          </a:p>
          <a:p>
            <a:pPr algn="ctr"/>
            <a:endParaRPr lang="en-US" sz="1800" b="0" i="0" dirty="0">
              <a:solidFill>
                <a:srgbClr val="221F1F"/>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Medium" panose="02000000000000000000" pitchFamily="2" charset="0"/>
                <a:ea typeface="Roboto Medium" panose="02000000000000000000" pitchFamily="2" charset="0"/>
                <a:cs typeface="Roboto Medium" panose="02000000000000000000" pitchFamily="2" charset="0"/>
              </a:rPr>
              <a:t>See What Really Matters</a:t>
            </a:r>
          </a:p>
          <a:p>
            <a:pPr algn="ctr"/>
            <a:endParaRPr lang="en-US" sz="1800" b="0" i="0" dirty="0">
              <a:solidFill>
                <a:srgbClr val="221F1F"/>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Identify SIF precursors </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before they escalate</a:t>
            </a:r>
          </a:p>
          <a:p>
            <a:pPr algn="ct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Fuse data from multiple fragmented systems</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Real-time risk dashboards for leadership</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Leading indicator frameworks that signal risk early</a:t>
            </a:r>
          </a:p>
        </p:txBody>
      </p:sp>
      <p:sp>
        <p:nvSpPr>
          <p:cNvPr id="37" name="Rounded Rectangle 36">
            <a:extLst>
              <a:ext uri="{FF2B5EF4-FFF2-40B4-BE49-F238E27FC236}">
                <a16:creationId xmlns:a16="http://schemas.microsoft.com/office/drawing/2014/main" id="{C7850032-2C39-7A4A-BE05-8B47C6274FAD}"/>
              </a:ext>
            </a:extLst>
          </p:cNvPr>
          <p:cNvSpPr/>
          <p:nvPr/>
        </p:nvSpPr>
        <p:spPr>
          <a:xfrm>
            <a:off x="8112224" y="1700213"/>
            <a:ext cx="3012998" cy="4490380"/>
          </a:xfrm>
          <a:prstGeom prst="roundRect">
            <a:avLst>
              <a:gd name="adj" fmla="val 3501"/>
            </a:avLst>
          </a:prstGeom>
          <a:noFill/>
          <a:ln>
            <a:gradFill>
              <a:gsLst>
                <a:gs pos="0">
                  <a:schemeClr val="bg1">
                    <a:lumMod val="75000"/>
                  </a:schemeClr>
                </a:gs>
                <a:gs pos="99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C2567C5D-99AD-7B4A-873A-900565851399}"/>
              </a:ext>
            </a:extLst>
          </p:cNvPr>
          <p:cNvSpPr txBox="1"/>
          <p:nvPr/>
        </p:nvSpPr>
        <p:spPr>
          <a:xfrm>
            <a:off x="8348848" y="1999246"/>
            <a:ext cx="2539751" cy="4124206"/>
          </a:xfrm>
          <a:prstGeom prst="rect">
            <a:avLst/>
          </a:prstGeom>
          <a:noFill/>
        </p:spPr>
        <p:txBody>
          <a:bodyPr wrap="square" rtlCol="0">
            <a:spAutoFit/>
          </a:bodyPr>
          <a:lstStyle/>
          <a:p>
            <a:pPr algn="ctr"/>
            <a:r>
              <a:rPr lang="en-US" b="1" dirty="0">
                <a:solidFill>
                  <a:srgbClr val="0E3956"/>
                </a:solidFill>
                <a:latin typeface="Roboto" panose="02000000000000000000" pitchFamily="2" charset="0"/>
                <a:ea typeface="Roboto" panose="02000000000000000000" pitchFamily="2" charset="0"/>
                <a:cs typeface="Roboto" panose="02000000000000000000" pitchFamily="2" charset="0"/>
              </a:rPr>
              <a:t>DE-RISK &amp; DEMONSTRATE</a:t>
            </a:r>
          </a:p>
          <a:p>
            <a:pPr algn="ctr"/>
            <a:endParaRPr lang="en-US" sz="1800" b="0" i="0" dirty="0">
              <a:solidFill>
                <a:srgbClr val="221F1F"/>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Medium" panose="02000000000000000000" pitchFamily="2" charset="0"/>
                <a:ea typeface="Roboto Medium" panose="02000000000000000000" pitchFamily="2" charset="0"/>
                <a:cs typeface="Roboto Medium" panose="02000000000000000000" pitchFamily="2" charset="0"/>
              </a:rPr>
              <a:t>Build Confidence in Innovation</a:t>
            </a:r>
          </a:p>
          <a:p>
            <a:pPr algn="ctr"/>
            <a:endParaRPr lang="en-US" sz="1800" b="0" i="0" dirty="0">
              <a:solidFill>
                <a:srgbClr val="221F1F"/>
              </a:solidFill>
              <a:latin typeface="Roboto" panose="02000000000000000000" pitchFamily="2" charset="0"/>
              <a:ea typeface="Roboto" panose="02000000000000000000" pitchFamily="2" charset="0"/>
              <a:cs typeface="Roboto"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Quantitative risk assessment for new technology</a:t>
            </a:r>
          </a:p>
          <a:p>
            <a:pPr algn="ct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Hydrogen and clean energy risk frameworks</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Defensible regulatory due diligence packages</a:t>
            </a:r>
          </a:p>
          <a:p>
            <a:pPr algn="ct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Evidence packages for boards and stakeholders</a:t>
            </a:r>
          </a:p>
        </p:txBody>
      </p:sp>
    </p:spTree>
    <p:extLst>
      <p:ext uri="{BB962C8B-B14F-4D97-AF65-F5344CB8AC3E}">
        <p14:creationId xmlns:p14="http://schemas.microsoft.com/office/powerpoint/2010/main" val="2350923867"/>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E36F743-5463-C042-A4F6-E6DB386C9D5B}"/>
              </a:ext>
            </a:extLst>
          </p:cNvPr>
          <p:cNvSpPr txBox="1">
            <a:spLocks/>
          </p:cNvSpPr>
          <p:nvPr/>
        </p:nvSpPr>
        <p:spPr>
          <a:xfrm>
            <a:off x="1019175" y="192088"/>
            <a:ext cx="9921875" cy="1466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4000" dirty="0">
                <a:solidFill>
                  <a:srgbClr val="0E3956"/>
                </a:solidFill>
                <a:latin typeface="Roboto Slab" pitchFamily="2" charset="0"/>
                <a:ea typeface="Roboto Slab" pitchFamily="2" charset="0"/>
              </a:rPr>
              <a:t>Core capabilities</a:t>
            </a:r>
          </a:p>
        </p:txBody>
      </p:sp>
      <p:sp>
        <p:nvSpPr>
          <p:cNvPr id="21" name="Shape 3">
            <a:extLst>
              <a:ext uri="{FF2B5EF4-FFF2-40B4-BE49-F238E27FC236}">
                <a16:creationId xmlns:a16="http://schemas.microsoft.com/office/drawing/2014/main" id="{8F2C7F50-AD3F-474B-A90F-3BD3F5A882BC}"/>
              </a:ext>
            </a:extLst>
          </p:cNvPr>
          <p:cNvSpPr/>
          <p:nvPr/>
        </p:nvSpPr>
        <p:spPr>
          <a:xfrm>
            <a:off x="1019175" y="1997668"/>
            <a:ext cx="24677" cy="1170432"/>
          </a:xfrm>
          <a:prstGeom prst="rect">
            <a:avLst/>
          </a:prstGeom>
          <a:solidFill>
            <a:srgbClr val="1B3A5C"/>
          </a:solidFill>
          <a:ln w="12700">
            <a:solidFill>
              <a:srgbClr val="1B3A5C"/>
            </a:solidFill>
            <a:prstDash val="solid"/>
          </a:ln>
        </p:spPr>
      </p:sp>
      <p:sp>
        <p:nvSpPr>
          <p:cNvPr id="22" name="Text 4">
            <a:extLst>
              <a:ext uri="{FF2B5EF4-FFF2-40B4-BE49-F238E27FC236}">
                <a16:creationId xmlns:a16="http://schemas.microsoft.com/office/drawing/2014/main" id="{EB1A0EED-D791-084D-80E4-CEBFA591D0F5}"/>
              </a:ext>
            </a:extLst>
          </p:cNvPr>
          <p:cNvSpPr/>
          <p:nvPr/>
        </p:nvSpPr>
        <p:spPr>
          <a:xfrm>
            <a:off x="1265127" y="2089108"/>
            <a:ext cx="3336533" cy="320040"/>
          </a:xfrm>
          <a:prstGeom prst="rect">
            <a:avLst/>
          </a:prstGeom>
          <a:noFill/>
          <a:ln/>
        </p:spPr>
        <p:txBody>
          <a:bodyPr wrap="square" lIns="0" tIns="0" rIns="0" bIns="0" rtlCol="0" anchor="ctr"/>
          <a:lstStyle/>
          <a:p>
            <a:pPr marL="0" indent="0">
              <a:buNone/>
            </a:pPr>
            <a:r>
              <a:rPr lang="en-US" sz="16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Risk-Based Prioritization</a:t>
            </a:r>
            <a:endParaRPr lang="en-US" sz="16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23" name="Text 5">
            <a:extLst>
              <a:ext uri="{FF2B5EF4-FFF2-40B4-BE49-F238E27FC236}">
                <a16:creationId xmlns:a16="http://schemas.microsoft.com/office/drawing/2014/main" id="{5BEA7482-6133-5145-9720-39ADA77A03DF}"/>
              </a:ext>
            </a:extLst>
          </p:cNvPr>
          <p:cNvSpPr/>
          <p:nvPr/>
        </p:nvSpPr>
        <p:spPr>
          <a:xfrm>
            <a:off x="1265127" y="2451343"/>
            <a:ext cx="4584831" cy="694944"/>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Identify the highest-risk activities using patented </a:t>
            </a:r>
            <a:b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b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multi-factor analysis and data fusion across all your sources.</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24" name="Shape 7">
            <a:extLst>
              <a:ext uri="{FF2B5EF4-FFF2-40B4-BE49-F238E27FC236}">
                <a16:creationId xmlns:a16="http://schemas.microsoft.com/office/drawing/2014/main" id="{2FBF4F28-07C6-3C4A-9C3F-D615B3FA6EA2}"/>
              </a:ext>
            </a:extLst>
          </p:cNvPr>
          <p:cNvSpPr/>
          <p:nvPr/>
        </p:nvSpPr>
        <p:spPr>
          <a:xfrm>
            <a:off x="6099672" y="1997668"/>
            <a:ext cx="24677" cy="1170432"/>
          </a:xfrm>
          <a:prstGeom prst="rect">
            <a:avLst/>
          </a:prstGeom>
          <a:solidFill>
            <a:srgbClr val="1B3A5C"/>
          </a:solidFill>
          <a:ln w="12700">
            <a:solidFill>
              <a:srgbClr val="1B3A5C"/>
            </a:solidFill>
            <a:prstDash val="solid"/>
          </a:ln>
        </p:spPr>
      </p:sp>
      <p:sp>
        <p:nvSpPr>
          <p:cNvPr id="25" name="Text 8">
            <a:extLst>
              <a:ext uri="{FF2B5EF4-FFF2-40B4-BE49-F238E27FC236}">
                <a16:creationId xmlns:a16="http://schemas.microsoft.com/office/drawing/2014/main" id="{C7BB7262-5ABA-8B4A-BF77-B5DD35B54BB7}"/>
              </a:ext>
            </a:extLst>
          </p:cNvPr>
          <p:cNvSpPr/>
          <p:nvPr/>
        </p:nvSpPr>
        <p:spPr>
          <a:xfrm>
            <a:off x="6345624" y="2089108"/>
            <a:ext cx="3336533" cy="320040"/>
          </a:xfrm>
          <a:prstGeom prst="rect">
            <a:avLst/>
          </a:prstGeom>
          <a:noFill/>
          <a:ln/>
        </p:spPr>
        <p:txBody>
          <a:bodyPr wrap="square" lIns="0" tIns="0" rIns="0" bIns="0" rtlCol="0" anchor="ctr"/>
          <a:lstStyle/>
          <a:p>
            <a:pPr marL="0" indent="0">
              <a:buNone/>
            </a:pPr>
            <a:r>
              <a:rPr lang="en-US" sz="16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SIF Prevention</a:t>
            </a:r>
            <a:endParaRPr lang="en-US" sz="16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26" name="Text 9">
            <a:extLst>
              <a:ext uri="{FF2B5EF4-FFF2-40B4-BE49-F238E27FC236}">
                <a16:creationId xmlns:a16="http://schemas.microsoft.com/office/drawing/2014/main" id="{A434B49D-E575-D04F-A443-4AFF3A87CE71}"/>
              </a:ext>
            </a:extLst>
          </p:cNvPr>
          <p:cNvSpPr/>
          <p:nvPr/>
        </p:nvSpPr>
        <p:spPr>
          <a:xfrm>
            <a:off x="6345624" y="2451343"/>
            <a:ext cx="4584831" cy="694944"/>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Surface serious injury and fatality precursors before they escalate — move from reactive to proactive.</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27" name="Shape 11">
            <a:extLst>
              <a:ext uri="{FF2B5EF4-FFF2-40B4-BE49-F238E27FC236}">
                <a16:creationId xmlns:a16="http://schemas.microsoft.com/office/drawing/2014/main" id="{90F9B0BB-E33B-4E45-87ED-A827402F8A1D}"/>
              </a:ext>
            </a:extLst>
          </p:cNvPr>
          <p:cNvSpPr/>
          <p:nvPr/>
        </p:nvSpPr>
        <p:spPr>
          <a:xfrm>
            <a:off x="1019175" y="3369710"/>
            <a:ext cx="24677" cy="1170432"/>
          </a:xfrm>
          <a:prstGeom prst="rect">
            <a:avLst/>
          </a:prstGeom>
          <a:solidFill>
            <a:srgbClr val="1B3A5C"/>
          </a:solidFill>
          <a:ln w="12700">
            <a:solidFill>
              <a:srgbClr val="1B3A5C"/>
            </a:solidFill>
            <a:prstDash val="solid"/>
          </a:ln>
        </p:spPr>
      </p:sp>
      <p:sp>
        <p:nvSpPr>
          <p:cNvPr id="28" name="Text 12">
            <a:extLst>
              <a:ext uri="{FF2B5EF4-FFF2-40B4-BE49-F238E27FC236}">
                <a16:creationId xmlns:a16="http://schemas.microsoft.com/office/drawing/2014/main" id="{903B137C-4693-C04A-83D3-71D3880F1A2C}"/>
              </a:ext>
            </a:extLst>
          </p:cNvPr>
          <p:cNvSpPr/>
          <p:nvPr/>
        </p:nvSpPr>
        <p:spPr>
          <a:xfrm>
            <a:off x="1265127" y="3461150"/>
            <a:ext cx="3336533" cy="320040"/>
          </a:xfrm>
          <a:prstGeom prst="rect">
            <a:avLst/>
          </a:prstGeom>
          <a:noFill/>
          <a:ln/>
        </p:spPr>
        <p:txBody>
          <a:bodyPr wrap="square" lIns="0" tIns="0" rIns="0" bIns="0" rtlCol="0" anchor="ctr"/>
          <a:lstStyle/>
          <a:p>
            <a:pPr marL="0" indent="0">
              <a:buNone/>
            </a:pPr>
            <a:r>
              <a:rPr lang="en-US" sz="16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Integrated Systems</a:t>
            </a:r>
            <a:endParaRPr lang="en-US" sz="16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29" name="Text 13">
            <a:extLst>
              <a:ext uri="{FF2B5EF4-FFF2-40B4-BE49-F238E27FC236}">
                <a16:creationId xmlns:a16="http://schemas.microsoft.com/office/drawing/2014/main" id="{414242D2-357F-8843-A022-371A79E2A7C4}"/>
              </a:ext>
            </a:extLst>
          </p:cNvPr>
          <p:cNvSpPr/>
          <p:nvPr/>
        </p:nvSpPr>
        <p:spPr>
          <a:xfrm>
            <a:off x="1265127" y="3823385"/>
            <a:ext cx="4584831" cy="694944"/>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Unify EHS, process safety, operational risk, asset management, and HR into a single coherent framework.</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30" name="Shape 15">
            <a:extLst>
              <a:ext uri="{FF2B5EF4-FFF2-40B4-BE49-F238E27FC236}">
                <a16:creationId xmlns:a16="http://schemas.microsoft.com/office/drawing/2014/main" id="{8738374D-36E6-E047-B4FF-F0CD7FF586C5}"/>
              </a:ext>
            </a:extLst>
          </p:cNvPr>
          <p:cNvSpPr/>
          <p:nvPr/>
        </p:nvSpPr>
        <p:spPr>
          <a:xfrm>
            <a:off x="6099672" y="3369710"/>
            <a:ext cx="24677" cy="1170432"/>
          </a:xfrm>
          <a:prstGeom prst="rect">
            <a:avLst/>
          </a:prstGeom>
          <a:solidFill>
            <a:srgbClr val="1B3A5C"/>
          </a:solidFill>
          <a:ln w="12700">
            <a:solidFill>
              <a:srgbClr val="1B3A5C"/>
            </a:solidFill>
            <a:prstDash val="solid"/>
          </a:ln>
        </p:spPr>
      </p:sp>
      <p:sp>
        <p:nvSpPr>
          <p:cNvPr id="31" name="Text 16">
            <a:extLst>
              <a:ext uri="{FF2B5EF4-FFF2-40B4-BE49-F238E27FC236}">
                <a16:creationId xmlns:a16="http://schemas.microsoft.com/office/drawing/2014/main" id="{921C7F1D-4CDF-0946-B39D-E773D0418611}"/>
              </a:ext>
            </a:extLst>
          </p:cNvPr>
          <p:cNvSpPr/>
          <p:nvPr/>
        </p:nvSpPr>
        <p:spPr>
          <a:xfrm>
            <a:off x="6345624" y="3461150"/>
            <a:ext cx="3336533" cy="320040"/>
          </a:xfrm>
          <a:prstGeom prst="rect">
            <a:avLst/>
          </a:prstGeom>
          <a:noFill/>
          <a:ln/>
        </p:spPr>
        <p:txBody>
          <a:bodyPr wrap="square" lIns="0" tIns="0" rIns="0" bIns="0" rtlCol="0" anchor="ctr"/>
          <a:lstStyle/>
          <a:p>
            <a:pPr marL="0" indent="0">
              <a:buNone/>
            </a:pPr>
            <a:r>
              <a:rPr lang="en-US" sz="16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Leading Indicators</a:t>
            </a:r>
            <a:endParaRPr lang="en-US" sz="16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32" name="Text 17">
            <a:extLst>
              <a:ext uri="{FF2B5EF4-FFF2-40B4-BE49-F238E27FC236}">
                <a16:creationId xmlns:a16="http://schemas.microsoft.com/office/drawing/2014/main" id="{8CD19830-A674-A24E-8E51-BD6327344FA5}"/>
              </a:ext>
            </a:extLst>
          </p:cNvPr>
          <p:cNvSpPr/>
          <p:nvPr/>
        </p:nvSpPr>
        <p:spPr>
          <a:xfrm>
            <a:off x="6345624" y="3823385"/>
            <a:ext cx="4584831" cy="694944"/>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Connect workgroup-level performance to corporate Key Risk Indicators with proven indicator frameworks.</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33" name="Shape 19">
            <a:extLst>
              <a:ext uri="{FF2B5EF4-FFF2-40B4-BE49-F238E27FC236}">
                <a16:creationId xmlns:a16="http://schemas.microsoft.com/office/drawing/2014/main" id="{081C0423-064A-A549-8BD3-97D08F8880BB}"/>
              </a:ext>
            </a:extLst>
          </p:cNvPr>
          <p:cNvSpPr/>
          <p:nvPr/>
        </p:nvSpPr>
        <p:spPr>
          <a:xfrm>
            <a:off x="1019175" y="4741752"/>
            <a:ext cx="24677" cy="1170432"/>
          </a:xfrm>
          <a:prstGeom prst="rect">
            <a:avLst/>
          </a:prstGeom>
          <a:solidFill>
            <a:srgbClr val="1B3A5C"/>
          </a:solidFill>
          <a:ln w="12700">
            <a:solidFill>
              <a:srgbClr val="1B3A5C"/>
            </a:solidFill>
            <a:prstDash val="solid"/>
          </a:ln>
        </p:spPr>
      </p:sp>
      <p:sp>
        <p:nvSpPr>
          <p:cNvPr id="34" name="Text 20">
            <a:extLst>
              <a:ext uri="{FF2B5EF4-FFF2-40B4-BE49-F238E27FC236}">
                <a16:creationId xmlns:a16="http://schemas.microsoft.com/office/drawing/2014/main" id="{EDA00948-5A61-7D4B-87B7-B74300B0D8BE}"/>
              </a:ext>
            </a:extLst>
          </p:cNvPr>
          <p:cNvSpPr/>
          <p:nvPr/>
        </p:nvSpPr>
        <p:spPr>
          <a:xfrm>
            <a:off x="1265127" y="4833192"/>
            <a:ext cx="3336533" cy="320040"/>
          </a:xfrm>
          <a:prstGeom prst="rect">
            <a:avLst/>
          </a:prstGeom>
          <a:noFill/>
          <a:ln/>
        </p:spPr>
        <p:txBody>
          <a:bodyPr wrap="square" lIns="0" tIns="0" rIns="0" bIns="0" rtlCol="0" anchor="ctr"/>
          <a:lstStyle/>
          <a:p>
            <a:pPr marL="0" indent="0">
              <a:buNone/>
            </a:pPr>
            <a:r>
              <a:rPr lang="en-US" sz="16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AI &amp; Machine Learning</a:t>
            </a:r>
            <a:endParaRPr lang="en-US" sz="16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35" name="Text 21">
            <a:extLst>
              <a:ext uri="{FF2B5EF4-FFF2-40B4-BE49-F238E27FC236}">
                <a16:creationId xmlns:a16="http://schemas.microsoft.com/office/drawing/2014/main" id="{D81DF9BB-5FE6-994F-B78E-3E473C28F146}"/>
              </a:ext>
            </a:extLst>
          </p:cNvPr>
          <p:cNvSpPr/>
          <p:nvPr/>
        </p:nvSpPr>
        <p:spPr>
          <a:xfrm>
            <a:off x="1265127" y="5195427"/>
            <a:ext cx="4584831" cy="694944"/>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Leverage AI, ML, and data fusion to reveal hidden patterns in your operational data.</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36" name="Shape 23">
            <a:extLst>
              <a:ext uri="{FF2B5EF4-FFF2-40B4-BE49-F238E27FC236}">
                <a16:creationId xmlns:a16="http://schemas.microsoft.com/office/drawing/2014/main" id="{9A650E0D-2386-6A42-B623-7A61E4791017}"/>
              </a:ext>
            </a:extLst>
          </p:cNvPr>
          <p:cNvSpPr/>
          <p:nvPr/>
        </p:nvSpPr>
        <p:spPr>
          <a:xfrm>
            <a:off x="6099672" y="4741752"/>
            <a:ext cx="24677" cy="1170432"/>
          </a:xfrm>
          <a:prstGeom prst="rect">
            <a:avLst/>
          </a:prstGeom>
          <a:solidFill>
            <a:srgbClr val="1B3A5C"/>
          </a:solidFill>
          <a:ln w="12700">
            <a:solidFill>
              <a:srgbClr val="1B3A5C"/>
            </a:solidFill>
            <a:prstDash val="solid"/>
          </a:ln>
        </p:spPr>
      </p:sp>
      <p:sp>
        <p:nvSpPr>
          <p:cNvPr id="37" name="Text 24">
            <a:extLst>
              <a:ext uri="{FF2B5EF4-FFF2-40B4-BE49-F238E27FC236}">
                <a16:creationId xmlns:a16="http://schemas.microsoft.com/office/drawing/2014/main" id="{A06C6AA8-1BC9-C54B-9056-47F6F9788FF8}"/>
              </a:ext>
            </a:extLst>
          </p:cNvPr>
          <p:cNvSpPr/>
          <p:nvPr/>
        </p:nvSpPr>
        <p:spPr>
          <a:xfrm>
            <a:off x="6345624" y="4833192"/>
            <a:ext cx="3336533" cy="320040"/>
          </a:xfrm>
          <a:prstGeom prst="rect">
            <a:avLst/>
          </a:prstGeom>
          <a:noFill/>
          <a:ln/>
        </p:spPr>
        <p:txBody>
          <a:bodyPr wrap="square" lIns="0" tIns="0" rIns="0" bIns="0" rtlCol="0" anchor="ctr"/>
          <a:lstStyle/>
          <a:p>
            <a:pPr marL="0" indent="0">
              <a:buNone/>
            </a:pPr>
            <a:r>
              <a:rPr lang="en-US" sz="16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Regulatory Confidence</a:t>
            </a:r>
            <a:endParaRPr lang="en-US" sz="16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38" name="Text 25">
            <a:extLst>
              <a:ext uri="{FF2B5EF4-FFF2-40B4-BE49-F238E27FC236}">
                <a16:creationId xmlns:a16="http://schemas.microsoft.com/office/drawing/2014/main" id="{66CE00FF-DB27-D24F-91AF-F89363367361}"/>
              </a:ext>
            </a:extLst>
          </p:cNvPr>
          <p:cNvSpPr/>
          <p:nvPr/>
        </p:nvSpPr>
        <p:spPr>
          <a:xfrm>
            <a:off x="6345624" y="5195427"/>
            <a:ext cx="4584831" cy="694944"/>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Build defensible evidence packages for regulators, boards, insurers, and external stakeholders.</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2755181181"/>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E36F743-5463-C042-A4F6-E6DB386C9D5B}"/>
              </a:ext>
            </a:extLst>
          </p:cNvPr>
          <p:cNvSpPr txBox="1">
            <a:spLocks/>
          </p:cNvSpPr>
          <p:nvPr/>
        </p:nvSpPr>
        <p:spPr>
          <a:xfrm>
            <a:off x="1019175" y="192088"/>
            <a:ext cx="9921875" cy="1466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4000" dirty="0">
                <a:solidFill>
                  <a:srgbClr val="0E3956"/>
                </a:solidFill>
                <a:latin typeface="Roboto Slab" pitchFamily="2" charset="0"/>
                <a:ea typeface="Roboto Slab" pitchFamily="2" charset="0"/>
              </a:rPr>
              <a:t>Results that matter</a:t>
            </a:r>
          </a:p>
        </p:txBody>
      </p:sp>
      <p:sp>
        <p:nvSpPr>
          <p:cNvPr id="39" name="Text 1">
            <a:extLst>
              <a:ext uri="{FF2B5EF4-FFF2-40B4-BE49-F238E27FC236}">
                <a16:creationId xmlns:a16="http://schemas.microsoft.com/office/drawing/2014/main" id="{3AD8AA21-D80E-1C48-9E3A-8C8A9E348A2A}"/>
              </a:ext>
            </a:extLst>
          </p:cNvPr>
          <p:cNvSpPr/>
          <p:nvPr/>
        </p:nvSpPr>
        <p:spPr>
          <a:xfrm>
            <a:off x="1019174" y="1646650"/>
            <a:ext cx="9926465" cy="676135"/>
          </a:xfrm>
          <a:prstGeom prst="rect">
            <a:avLst/>
          </a:prstGeom>
          <a:noFill/>
          <a:ln/>
        </p:spPr>
        <p:txBody>
          <a:bodyPr wrap="square" lIns="0" tIns="0" rIns="0" bIns="0" rtlCol="0" anchor="t"/>
          <a:lstStyle/>
          <a:p>
            <a:pPr marL="0" indent="0" algn="ctr">
              <a:buNone/>
            </a:pPr>
            <a:r>
              <a:rPr lang="en-US" sz="2000" i="1" dirty="0">
                <a:latin typeface="Roboto Light" panose="02000000000000000000" pitchFamily="2" charset="0"/>
                <a:ea typeface="Roboto Light" panose="02000000000000000000" pitchFamily="2" charset="0"/>
                <a:cs typeface="Roboto Light" panose="02000000000000000000" pitchFamily="2" charset="0"/>
              </a:rPr>
              <a:t>Risk-based prioritization is not </a:t>
            </a:r>
            <a:br>
              <a:rPr lang="en-US" sz="2000" i="1" dirty="0">
                <a:latin typeface="Roboto Light" panose="02000000000000000000" pitchFamily="2" charset="0"/>
                <a:ea typeface="Roboto Light" panose="02000000000000000000" pitchFamily="2" charset="0"/>
                <a:cs typeface="Roboto Light" panose="02000000000000000000" pitchFamily="2" charset="0"/>
              </a:rPr>
            </a:br>
            <a:r>
              <a:rPr lang="en-US" sz="2000" i="1" dirty="0">
                <a:latin typeface="Roboto Light" panose="02000000000000000000" pitchFamily="2" charset="0"/>
                <a:ea typeface="Roboto Light" panose="02000000000000000000" pitchFamily="2" charset="0"/>
                <a:cs typeface="Roboto Light" panose="02000000000000000000" pitchFamily="2" charset="0"/>
              </a:rPr>
              <a:t>just a safety strategy — it’s a business strategy.</a:t>
            </a:r>
          </a:p>
        </p:txBody>
      </p:sp>
      <p:sp>
        <p:nvSpPr>
          <p:cNvPr id="41" name="Rounded Rectangle 40">
            <a:extLst>
              <a:ext uri="{FF2B5EF4-FFF2-40B4-BE49-F238E27FC236}">
                <a16:creationId xmlns:a16="http://schemas.microsoft.com/office/drawing/2014/main" id="{84044562-424B-6C46-9068-F2E71218AD5D}"/>
              </a:ext>
            </a:extLst>
          </p:cNvPr>
          <p:cNvSpPr/>
          <p:nvPr/>
        </p:nvSpPr>
        <p:spPr>
          <a:xfrm>
            <a:off x="390613" y="2795145"/>
            <a:ext cx="2171521" cy="3158226"/>
          </a:xfrm>
          <a:prstGeom prst="roundRect">
            <a:avLst>
              <a:gd name="adj" fmla="val 3501"/>
            </a:avLst>
          </a:prstGeom>
          <a:noFill/>
          <a:ln>
            <a:gradFill>
              <a:gsLst>
                <a:gs pos="0">
                  <a:schemeClr val="bg1">
                    <a:lumMod val="75000"/>
                  </a:schemeClr>
                </a:gs>
                <a:gs pos="100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098B92A8-FD65-C946-9C6A-0C8743487048}"/>
              </a:ext>
            </a:extLst>
          </p:cNvPr>
          <p:cNvSpPr txBox="1"/>
          <p:nvPr/>
        </p:nvSpPr>
        <p:spPr>
          <a:xfrm>
            <a:off x="644727" y="3148758"/>
            <a:ext cx="1663292" cy="584775"/>
          </a:xfrm>
          <a:prstGeom prst="rect">
            <a:avLst/>
          </a:prstGeom>
          <a:noFill/>
        </p:spPr>
        <p:txBody>
          <a:bodyPr wrap="square" rtlCol="0">
            <a:spAutoFit/>
          </a:bodyPr>
          <a:lstStyle/>
          <a:p>
            <a:pPr algn="ctr"/>
            <a:r>
              <a:rPr lang="en-US" sz="1600" b="1" dirty="0">
                <a:solidFill>
                  <a:srgbClr val="0E3956"/>
                </a:solidFill>
                <a:latin typeface="Roboto" panose="02000000000000000000" pitchFamily="2" charset="0"/>
                <a:ea typeface="Roboto" panose="02000000000000000000" pitchFamily="2" charset="0"/>
                <a:cs typeface="Roboto" panose="02000000000000000000" pitchFamily="2" charset="0"/>
              </a:rPr>
              <a:t>SAFETY PERFORMANCE</a:t>
            </a:r>
            <a:endParaRPr lang="en-US" sz="15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44" name="Rounded Rectangle 43">
            <a:extLst>
              <a:ext uri="{FF2B5EF4-FFF2-40B4-BE49-F238E27FC236}">
                <a16:creationId xmlns:a16="http://schemas.microsoft.com/office/drawing/2014/main" id="{844F6E09-BDA7-EE49-B964-EB33BC4CE81D}"/>
              </a:ext>
            </a:extLst>
          </p:cNvPr>
          <p:cNvSpPr/>
          <p:nvPr/>
        </p:nvSpPr>
        <p:spPr>
          <a:xfrm>
            <a:off x="2700377" y="2795145"/>
            <a:ext cx="2171521" cy="3158226"/>
          </a:xfrm>
          <a:prstGeom prst="roundRect">
            <a:avLst>
              <a:gd name="adj" fmla="val 3501"/>
            </a:avLst>
          </a:prstGeom>
          <a:noFill/>
          <a:ln>
            <a:gradFill>
              <a:gsLst>
                <a:gs pos="0">
                  <a:schemeClr val="bg1">
                    <a:lumMod val="75000"/>
                  </a:schemeClr>
                </a:gs>
                <a:gs pos="100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C1FBCD38-ACAA-5B43-9AE1-2E9C22F2B81C}"/>
              </a:ext>
            </a:extLst>
          </p:cNvPr>
          <p:cNvSpPr txBox="1"/>
          <p:nvPr/>
        </p:nvSpPr>
        <p:spPr>
          <a:xfrm>
            <a:off x="2954491" y="3271868"/>
            <a:ext cx="1663292" cy="338554"/>
          </a:xfrm>
          <a:prstGeom prst="rect">
            <a:avLst/>
          </a:prstGeom>
          <a:noFill/>
        </p:spPr>
        <p:txBody>
          <a:bodyPr wrap="square" rtlCol="0">
            <a:spAutoFit/>
          </a:bodyPr>
          <a:lstStyle/>
          <a:p>
            <a:pPr algn="ctr"/>
            <a:r>
              <a:rPr lang="en-US" sz="1600" b="1" dirty="0">
                <a:solidFill>
                  <a:srgbClr val="0E3956"/>
                </a:solidFill>
                <a:latin typeface="Roboto" panose="02000000000000000000" pitchFamily="2" charset="0"/>
                <a:ea typeface="Roboto" panose="02000000000000000000" pitchFamily="2" charset="0"/>
                <a:cs typeface="Roboto" panose="02000000000000000000" pitchFamily="2" charset="0"/>
              </a:rPr>
              <a:t>PRODUCTIVITY</a:t>
            </a:r>
            <a:endParaRPr lang="en-US" sz="15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47" name="Rounded Rectangle 46">
            <a:extLst>
              <a:ext uri="{FF2B5EF4-FFF2-40B4-BE49-F238E27FC236}">
                <a16:creationId xmlns:a16="http://schemas.microsoft.com/office/drawing/2014/main" id="{6AB6DB80-EE3C-514D-A8B9-56E5A3255A3D}"/>
              </a:ext>
            </a:extLst>
          </p:cNvPr>
          <p:cNvSpPr/>
          <p:nvPr/>
        </p:nvSpPr>
        <p:spPr>
          <a:xfrm>
            <a:off x="5010141" y="2795145"/>
            <a:ext cx="2171521" cy="3158226"/>
          </a:xfrm>
          <a:prstGeom prst="roundRect">
            <a:avLst>
              <a:gd name="adj" fmla="val 3501"/>
            </a:avLst>
          </a:prstGeom>
          <a:noFill/>
          <a:ln>
            <a:gradFill>
              <a:gsLst>
                <a:gs pos="0">
                  <a:schemeClr val="bg1">
                    <a:lumMod val="75000"/>
                  </a:schemeClr>
                </a:gs>
                <a:gs pos="100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D9E6B982-0D27-7E4E-94CD-0C1EB9F0AF28}"/>
              </a:ext>
            </a:extLst>
          </p:cNvPr>
          <p:cNvSpPr txBox="1"/>
          <p:nvPr/>
        </p:nvSpPr>
        <p:spPr>
          <a:xfrm>
            <a:off x="5264255" y="3148758"/>
            <a:ext cx="1663292" cy="584775"/>
          </a:xfrm>
          <a:prstGeom prst="rect">
            <a:avLst/>
          </a:prstGeom>
          <a:noFill/>
        </p:spPr>
        <p:txBody>
          <a:bodyPr wrap="square" rtlCol="0">
            <a:spAutoFit/>
          </a:bodyPr>
          <a:lstStyle/>
          <a:p>
            <a:pPr algn="ctr"/>
            <a:r>
              <a:rPr lang="en-US" sz="1600" b="1" dirty="0">
                <a:solidFill>
                  <a:srgbClr val="0E3956"/>
                </a:solidFill>
                <a:latin typeface="Roboto" panose="02000000000000000000" pitchFamily="2" charset="0"/>
                <a:ea typeface="Roboto" panose="02000000000000000000" pitchFamily="2" charset="0"/>
                <a:cs typeface="Roboto" panose="02000000000000000000" pitchFamily="2" charset="0"/>
              </a:rPr>
              <a:t>PRODUCT QUALITY</a:t>
            </a:r>
            <a:endParaRPr lang="en-US" sz="15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50" name="Rounded Rectangle 49">
            <a:extLst>
              <a:ext uri="{FF2B5EF4-FFF2-40B4-BE49-F238E27FC236}">
                <a16:creationId xmlns:a16="http://schemas.microsoft.com/office/drawing/2014/main" id="{77D9FD57-BC77-1D4F-90C1-B6C61E0B27E7}"/>
              </a:ext>
            </a:extLst>
          </p:cNvPr>
          <p:cNvSpPr/>
          <p:nvPr/>
        </p:nvSpPr>
        <p:spPr>
          <a:xfrm>
            <a:off x="7319905" y="2795145"/>
            <a:ext cx="2171521" cy="3158226"/>
          </a:xfrm>
          <a:prstGeom prst="roundRect">
            <a:avLst>
              <a:gd name="adj" fmla="val 3501"/>
            </a:avLst>
          </a:prstGeom>
          <a:noFill/>
          <a:ln>
            <a:gradFill>
              <a:gsLst>
                <a:gs pos="0">
                  <a:schemeClr val="bg1">
                    <a:lumMod val="75000"/>
                  </a:schemeClr>
                </a:gs>
                <a:gs pos="100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699FF727-E2F4-A448-B3C0-D570A673D2AB}"/>
              </a:ext>
            </a:extLst>
          </p:cNvPr>
          <p:cNvSpPr txBox="1"/>
          <p:nvPr/>
        </p:nvSpPr>
        <p:spPr>
          <a:xfrm>
            <a:off x="7574019" y="3148758"/>
            <a:ext cx="1663292" cy="584775"/>
          </a:xfrm>
          <a:prstGeom prst="rect">
            <a:avLst/>
          </a:prstGeom>
          <a:noFill/>
        </p:spPr>
        <p:txBody>
          <a:bodyPr wrap="square" rtlCol="0">
            <a:spAutoFit/>
          </a:bodyPr>
          <a:lstStyle/>
          <a:p>
            <a:pPr algn="ctr"/>
            <a:r>
              <a:rPr lang="en-US" sz="1600" b="1" dirty="0">
                <a:solidFill>
                  <a:srgbClr val="0E3956"/>
                </a:solidFill>
                <a:latin typeface="Roboto" panose="02000000000000000000" pitchFamily="2" charset="0"/>
                <a:ea typeface="Roboto" panose="02000000000000000000" pitchFamily="2" charset="0"/>
                <a:cs typeface="Roboto" panose="02000000000000000000" pitchFamily="2" charset="0"/>
              </a:rPr>
              <a:t>COST BENEFITS</a:t>
            </a:r>
            <a:endParaRPr lang="en-US" sz="15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53" name="Rounded Rectangle 52">
            <a:extLst>
              <a:ext uri="{FF2B5EF4-FFF2-40B4-BE49-F238E27FC236}">
                <a16:creationId xmlns:a16="http://schemas.microsoft.com/office/drawing/2014/main" id="{9C181A86-5A9A-174F-96E4-B3B181233813}"/>
              </a:ext>
            </a:extLst>
          </p:cNvPr>
          <p:cNvSpPr/>
          <p:nvPr/>
        </p:nvSpPr>
        <p:spPr>
          <a:xfrm>
            <a:off x="9629671" y="2795145"/>
            <a:ext cx="2171521" cy="3158226"/>
          </a:xfrm>
          <a:prstGeom prst="roundRect">
            <a:avLst>
              <a:gd name="adj" fmla="val 3501"/>
            </a:avLst>
          </a:prstGeom>
          <a:noFill/>
          <a:ln>
            <a:gradFill>
              <a:gsLst>
                <a:gs pos="0">
                  <a:schemeClr val="bg1">
                    <a:lumMod val="75000"/>
                  </a:schemeClr>
                </a:gs>
                <a:gs pos="100000">
                  <a:schemeClr val="bg1">
                    <a:lumMod val="9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extBox 53">
            <a:extLst>
              <a:ext uri="{FF2B5EF4-FFF2-40B4-BE49-F238E27FC236}">
                <a16:creationId xmlns:a16="http://schemas.microsoft.com/office/drawing/2014/main" id="{9FC2C747-3C30-E849-936E-DB54072D17DD}"/>
              </a:ext>
            </a:extLst>
          </p:cNvPr>
          <p:cNvSpPr txBox="1"/>
          <p:nvPr/>
        </p:nvSpPr>
        <p:spPr>
          <a:xfrm>
            <a:off x="9883785" y="3148758"/>
            <a:ext cx="1663292" cy="584775"/>
          </a:xfrm>
          <a:prstGeom prst="rect">
            <a:avLst/>
          </a:prstGeom>
          <a:noFill/>
        </p:spPr>
        <p:txBody>
          <a:bodyPr wrap="square" rtlCol="0">
            <a:spAutoFit/>
          </a:bodyPr>
          <a:lstStyle/>
          <a:p>
            <a:pPr algn="ctr"/>
            <a:r>
              <a:rPr lang="en-US" sz="1600" b="1" dirty="0">
                <a:solidFill>
                  <a:srgbClr val="0E3956"/>
                </a:solidFill>
                <a:latin typeface="Roboto" panose="02000000000000000000" pitchFamily="2" charset="0"/>
                <a:ea typeface="Roboto" panose="02000000000000000000" pitchFamily="2" charset="0"/>
                <a:cs typeface="Roboto" panose="02000000000000000000" pitchFamily="2" charset="0"/>
              </a:rPr>
              <a:t>VALUATION PREMIUM</a:t>
            </a:r>
            <a:endParaRPr lang="en-US" sz="15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60" name="TextBox 59">
            <a:extLst>
              <a:ext uri="{FF2B5EF4-FFF2-40B4-BE49-F238E27FC236}">
                <a16:creationId xmlns:a16="http://schemas.microsoft.com/office/drawing/2014/main" id="{20884615-8E06-CC4C-B941-119202AA99AD}"/>
              </a:ext>
            </a:extLst>
          </p:cNvPr>
          <p:cNvSpPr txBox="1"/>
          <p:nvPr/>
        </p:nvSpPr>
        <p:spPr>
          <a:xfrm>
            <a:off x="644727" y="3840169"/>
            <a:ext cx="1663292" cy="830997"/>
          </a:xfrm>
          <a:prstGeom prst="rect">
            <a:avLst/>
          </a:prstGeom>
          <a:noFill/>
        </p:spPr>
        <p:txBody>
          <a:bodyPr wrap="square" rtlCol="0">
            <a:spAutoFit/>
          </a:bodyPr>
          <a:lstStyle/>
          <a:p>
            <a:pPr algn="ctr"/>
            <a:r>
              <a:rPr lang="en-US" sz="4800" b="1" i="0" dirty="0">
                <a:solidFill>
                  <a:srgbClr val="0E3956"/>
                </a:solidFill>
                <a:latin typeface="Roboto" panose="02000000000000000000" pitchFamily="2" charset="0"/>
                <a:ea typeface="Roboto" panose="02000000000000000000" pitchFamily="2" charset="0"/>
                <a:cs typeface="Roboto" panose="02000000000000000000" pitchFamily="2" charset="0"/>
              </a:rPr>
              <a:t>82%</a:t>
            </a:r>
          </a:p>
        </p:txBody>
      </p:sp>
      <p:sp>
        <p:nvSpPr>
          <p:cNvPr id="61" name="TextBox 60">
            <a:extLst>
              <a:ext uri="{FF2B5EF4-FFF2-40B4-BE49-F238E27FC236}">
                <a16:creationId xmlns:a16="http://schemas.microsoft.com/office/drawing/2014/main" id="{255C31A8-BCCA-C34A-A4A3-5EC0C4129934}"/>
              </a:ext>
            </a:extLst>
          </p:cNvPr>
          <p:cNvSpPr txBox="1"/>
          <p:nvPr/>
        </p:nvSpPr>
        <p:spPr>
          <a:xfrm>
            <a:off x="2954491" y="3840169"/>
            <a:ext cx="1663292" cy="830997"/>
          </a:xfrm>
          <a:prstGeom prst="rect">
            <a:avLst/>
          </a:prstGeom>
          <a:noFill/>
        </p:spPr>
        <p:txBody>
          <a:bodyPr wrap="square" rtlCol="0">
            <a:spAutoFit/>
          </a:bodyPr>
          <a:lstStyle/>
          <a:p>
            <a:pPr algn="ctr"/>
            <a:r>
              <a:rPr lang="en-US" sz="4800" b="1" i="0" dirty="0">
                <a:solidFill>
                  <a:srgbClr val="0E3956"/>
                </a:solidFill>
                <a:latin typeface="Roboto" panose="02000000000000000000" pitchFamily="2" charset="0"/>
                <a:ea typeface="Roboto" panose="02000000000000000000" pitchFamily="2" charset="0"/>
                <a:cs typeface="Roboto" panose="02000000000000000000" pitchFamily="2" charset="0"/>
              </a:rPr>
              <a:t>66%</a:t>
            </a:r>
          </a:p>
        </p:txBody>
      </p:sp>
      <p:sp>
        <p:nvSpPr>
          <p:cNvPr id="62" name="TextBox 61">
            <a:extLst>
              <a:ext uri="{FF2B5EF4-FFF2-40B4-BE49-F238E27FC236}">
                <a16:creationId xmlns:a16="http://schemas.microsoft.com/office/drawing/2014/main" id="{4C90A741-3EE3-2C4C-B241-E6D55B2DDA22}"/>
              </a:ext>
            </a:extLst>
          </p:cNvPr>
          <p:cNvSpPr txBox="1"/>
          <p:nvPr/>
        </p:nvSpPr>
        <p:spPr>
          <a:xfrm>
            <a:off x="5264255" y="3840169"/>
            <a:ext cx="1663292" cy="830997"/>
          </a:xfrm>
          <a:prstGeom prst="rect">
            <a:avLst/>
          </a:prstGeom>
          <a:noFill/>
        </p:spPr>
        <p:txBody>
          <a:bodyPr wrap="square" rtlCol="0">
            <a:spAutoFit/>
          </a:bodyPr>
          <a:lstStyle/>
          <a:p>
            <a:pPr algn="ctr"/>
            <a:r>
              <a:rPr lang="en-US" sz="4800" b="1" i="0" dirty="0">
                <a:solidFill>
                  <a:srgbClr val="0E3956"/>
                </a:solidFill>
                <a:latin typeface="Roboto" panose="02000000000000000000" pitchFamily="2" charset="0"/>
                <a:ea typeface="Roboto" panose="02000000000000000000" pitchFamily="2" charset="0"/>
                <a:cs typeface="Roboto" panose="02000000000000000000" pitchFamily="2" charset="0"/>
              </a:rPr>
              <a:t>45%</a:t>
            </a:r>
            <a:endParaRPr lang="en-US" sz="15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63" name="TextBox 62">
            <a:extLst>
              <a:ext uri="{FF2B5EF4-FFF2-40B4-BE49-F238E27FC236}">
                <a16:creationId xmlns:a16="http://schemas.microsoft.com/office/drawing/2014/main" id="{05466927-9A9E-9242-B022-3C438AB0D756}"/>
              </a:ext>
            </a:extLst>
          </p:cNvPr>
          <p:cNvSpPr txBox="1"/>
          <p:nvPr/>
        </p:nvSpPr>
        <p:spPr>
          <a:xfrm>
            <a:off x="7574019" y="3840169"/>
            <a:ext cx="1663292" cy="830997"/>
          </a:xfrm>
          <a:prstGeom prst="rect">
            <a:avLst/>
          </a:prstGeom>
          <a:noFill/>
        </p:spPr>
        <p:txBody>
          <a:bodyPr wrap="square" rtlCol="0">
            <a:spAutoFit/>
          </a:bodyPr>
          <a:lstStyle/>
          <a:p>
            <a:pPr algn="ctr"/>
            <a:r>
              <a:rPr lang="en-US" sz="4800" b="1" i="0" dirty="0">
                <a:solidFill>
                  <a:srgbClr val="0E3956"/>
                </a:solidFill>
                <a:latin typeface="Roboto" panose="02000000000000000000" pitchFamily="2" charset="0"/>
                <a:ea typeface="Roboto" panose="02000000000000000000" pitchFamily="2" charset="0"/>
                <a:cs typeface="Roboto" panose="02000000000000000000" pitchFamily="2" charset="0"/>
              </a:rPr>
              <a:t>71%</a:t>
            </a:r>
            <a:endParaRPr lang="en-US" sz="15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64" name="TextBox 63">
            <a:extLst>
              <a:ext uri="{FF2B5EF4-FFF2-40B4-BE49-F238E27FC236}">
                <a16:creationId xmlns:a16="http://schemas.microsoft.com/office/drawing/2014/main" id="{6C145495-77D6-2F4C-992C-EE066F603309}"/>
              </a:ext>
            </a:extLst>
          </p:cNvPr>
          <p:cNvSpPr txBox="1"/>
          <p:nvPr/>
        </p:nvSpPr>
        <p:spPr>
          <a:xfrm>
            <a:off x="9883785" y="3724753"/>
            <a:ext cx="1663292" cy="1061829"/>
          </a:xfrm>
          <a:prstGeom prst="rect">
            <a:avLst/>
          </a:prstGeom>
          <a:noFill/>
        </p:spPr>
        <p:txBody>
          <a:bodyPr wrap="square" rtlCol="0">
            <a:spAutoFit/>
          </a:bodyPr>
          <a:lstStyle/>
          <a:p>
            <a:pPr algn="ctr"/>
            <a:r>
              <a:rPr lang="en-US" sz="1500" dirty="0">
                <a:solidFill>
                  <a:srgbClr val="221F1F"/>
                </a:solidFill>
                <a:latin typeface="Roboto Medium" panose="02000000000000000000" pitchFamily="2" charset="0"/>
                <a:ea typeface="Roboto Medium" panose="02000000000000000000" pitchFamily="2" charset="0"/>
                <a:cs typeface="Roboto Medium" panose="02000000000000000000" pitchFamily="2" charset="0"/>
              </a:rPr>
              <a:t>UP TO</a:t>
            </a:r>
            <a:endParaRPr lang="en-US" sz="1500" dirty="0">
              <a:solidFill>
                <a:srgbClr val="0E3956"/>
              </a:solidFill>
              <a:latin typeface="Roboto Medium" panose="02000000000000000000" pitchFamily="2" charset="0"/>
              <a:ea typeface="Roboto Medium" panose="02000000000000000000" pitchFamily="2" charset="0"/>
              <a:cs typeface="Roboto Medium" panose="02000000000000000000" pitchFamily="2" charset="0"/>
            </a:endParaRPr>
          </a:p>
          <a:p>
            <a:pPr algn="ctr"/>
            <a:r>
              <a:rPr lang="en-US" sz="4800" b="1" i="0" dirty="0">
                <a:solidFill>
                  <a:srgbClr val="0E3956"/>
                </a:solidFill>
                <a:latin typeface="Roboto" panose="02000000000000000000" pitchFamily="2" charset="0"/>
                <a:ea typeface="Roboto" panose="02000000000000000000" pitchFamily="2" charset="0"/>
                <a:cs typeface="Roboto" panose="02000000000000000000" pitchFamily="2" charset="0"/>
              </a:rPr>
              <a:t>25%</a:t>
            </a:r>
            <a:endParaRPr lang="en-US" sz="15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65" name="TextBox 64">
            <a:extLst>
              <a:ext uri="{FF2B5EF4-FFF2-40B4-BE49-F238E27FC236}">
                <a16:creationId xmlns:a16="http://schemas.microsoft.com/office/drawing/2014/main" id="{3B2D035F-6F99-2645-9C4C-6CF1FE10176C}"/>
              </a:ext>
            </a:extLst>
          </p:cNvPr>
          <p:cNvSpPr txBox="1"/>
          <p:nvPr/>
        </p:nvSpPr>
        <p:spPr>
          <a:xfrm>
            <a:off x="644727" y="4721471"/>
            <a:ext cx="1663292" cy="830997"/>
          </a:xfrm>
          <a:prstGeom prst="rect">
            <a:avLst/>
          </a:prstGeom>
          <a:noFill/>
        </p:spPr>
        <p:txBody>
          <a:bodyPr wrap="square" rtlCol="0">
            <a:spAutoFit/>
          </a:bodyPr>
          <a:lstStyle/>
          <a:p>
            <a:pPr algn="ctr"/>
            <a:r>
              <a:rPr lang="en-US" sz="12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Systematic risk identification replaces reactive incident response</a:t>
            </a:r>
          </a:p>
        </p:txBody>
      </p:sp>
      <p:sp>
        <p:nvSpPr>
          <p:cNvPr id="66" name="TextBox 65">
            <a:extLst>
              <a:ext uri="{FF2B5EF4-FFF2-40B4-BE49-F238E27FC236}">
                <a16:creationId xmlns:a16="http://schemas.microsoft.com/office/drawing/2014/main" id="{2D58A154-CBDE-4F47-AB61-48326A2F6712}"/>
              </a:ext>
            </a:extLst>
          </p:cNvPr>
          <p:cNvSpPr txBox="1"/>
          <p:nvPr/>
        </p:nvSpPr>
        <p:spPr>
          <a:xfrm>
            <a:off x="2954491" y="4721471"/>
            <a:ext cx="1663292" cy="1015663"/>
          </a:xfrm>
          <a:prstGeom prst="rect">
            <a:avLst/>
          </a:prstGeom>
          <a:noFill/>
        </p:spPr>
        <p:txBody>
          <a:bodyPr wrap="square" rtlCol="0">
            <a:spAutoFit/>
          </a:bodyPr>
          <a:lstStyle/>
          <a:p>
            <a:pPr algn="ctr"/>
            <a:r>
              <a:rPr lang="en-US" sz="12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Targeted interventions eliminate low-value risk-management activities</a:t>
            </a:r>
          </a:p>
        </p:txBody>
      </p:sp>
      <p:sp>
        <p:nvSpPr>
          <p:cNvPr id="67" name="TextBox 66">
            <a:extLst>
              <a:ext uri="{FF2B5EF4-FFF2-40B4-BE49-F238E27FC236}">
                <a16:creationId xmlns:a16="http://schemas.microsoft.com/office/drawing/2014/main" id="{6306C06F-3EE1-144F-933C-D63E9768B974}"/>
              </a:ext>
            </a:extLst>
          </p:cNvPr>
          <p:cNvSpPr txBox="1"/>
          <p:nvPr/>
        </p:nvSpPr>
        <p:spPr>
          <a:xfrm>
            <a:off x="5264255" y="4721471"/>
            <a:ext cx="1663292" cy="830997"/>
          </a:xfrm>
          <a:prstGeom prst="rect">
            <a:avLst/>
          </a:prstGeom>
          <a:noFill/>
        </p:spPr>
        <p:txBody>
          <a:bodyPr wrap="square" rtlCol="0">
            <a:spAutoFit/>
          </a:bodyPr>
          <a:lstStyle/>
          <a:p>
            <a:pPr algn="ctr"/>
            <a:r>
              <a:rPr lang="en-US" sz="12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Integrated risk management reduces errors and rework across operations</a:t>
            </a:r>
          </a:p>
        </p:txBody>
      </p:sp>
      <p:sp>
        <p:nvSpPr>
          <p:cNvPr id="68" name="TextBox 67">
            <a:extLst>
              <a:ext uri="{FF2B5EF4-FFF2-40B4-BE49-F238E27FC236}">
                <a16:creationId xmlns:a16="http://schemas.microsoft.com/office/drawing/2014/main" id="{17850216-46DC-E940-909A-252AE6785C62}"/>
              </a:ext>
            </a:extLst>
          </p:cNvPr>
          <p:cNvSpPr txBox="1"/>
          <p:nvPr/>
        </p:nvSpPr>
        <p:spPr>
          <a:xfrm>
            <a:off x="7574019" y="4721471"/>
            <a:ext cx="1663292" cy="830997"/>
          </a:xfrm>
          <a:prstGeom prst="rect">
            <a:avLst/>
          </a:prstGeom>
          <a:noFill/>
        </p:spPr>
        <p:txBody>
          <a:bodyPr wrap="square" rtlCol="0">
            <a:spAutoFit/>
          </a:bodyPr>
          <a:lstStyle/>
          <a:p>
            <a:pPr algn="ctr"/>
            <a:r>
              <a:rPr lang="en-US" sz="12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Prioritized resource allocation to </a:t>
            </a:r>
            <a:br>
              <a:rPr lang="en-US" sz="12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r>
              <a:rPr lang="en-US" sz="12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highest-risk areas maximizes ROI</a:t>
            </a:r>
          </a:p>
        </p:txBody>
      </p:sp>
      <p:sp>
        <p:nvSpPr>
          <p:cNvPr id="69" name="TextBox 68">
            <a:extLst>
              <a:ext uri="{FF2B5EF4-FFF2-40B4-BE49-F238E27FC236}">
                <a16:creationId xmlns:a16="http://schemas.microsoft.com/office/drawing/2014/main" id="{E2E2FD8D-893E-3A4D-A158-F64762253941}"/>
              </a:ext>
            </a:extLst>
          </p:cNvPr>
          <p:cNvSpPr txBox="1"/>
          <p:nvPr/>
        </p:nvSpPr>
        <p:spPr>
          <a:xfrm>
            <a:off x="9883785" y="4721471"/>
            <a:ext cx="1663292" cy="1015663"/>
          </a:xfrm>
          <a:prstGeom prst="rect">
            <a:avLst/>
          </a:prstGeom>
          <a:noFill/>
        </p:spPr>
        <p:txBody>
          <a:bodyPr wrap="square" rtlCol="0">
            <a:spAutoFit/>
          </a:bodyPr>
          <a:lstStyle/>
          <a:p>
            <a:pPr algn="ctr"/>
            <a:r>
              <a:rPr lang="en-US" sz="12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Organizations with mature, integrated risk management command market premium</a:t>
            </a:r>
          </a:p>
        </p:txBody>
      </p:sp>
    </p:spTree>
    <p:extLst>
      <p:ext uri="{BB962C8B-B14F-4D97-AF65-F5344CB8AC3E}">
        <p14:creationId xmlns:p14="http://schemas.microsoft.com/office/powerpoint/2010/main" val="3559843785"/>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E36F743-5463-C042-A4F6-E6DB386C9D5B}"/>
              </a:ext>
            </a:extLst>
          </p:cNvPr>
          <p:cNvSpPr txBox="1">
            <a:spLocks/>
          </p:cNvSpPr>
          <p:nvPr/>
        </p:nvSpPr>
        <p:spPr>
          <a:xfrm>
            <a:off x="1019176" y="192088"/>
            <a:ext cx="9866538" cy="1466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4000" dirty="0">
                <a:solidFill>
                  <a:srgbClr val="0E3956"/>
                </a:solidFill>
                <a:latin typeface="Roboto Slab" pitchFamily="2" charset="0"/>
                <a:ea typeface="Roboto Slab" pitchFamily="2" charset="0"/>
              </a:rPr>
              <a:t>Who we serve</a:t>
            </a:r>
          </a:p>
        </p:txBody>
      </p:sp>
      <p:grpSp>
        <p:nvGrpSpPr>
          <p:cNvPr id="3" name="Group 2">
            <a:extLst>
              <a:ext uri="{FF2B5EF4-FFF2-40B4-BE49-F238E27FC236}">
                <a16:creationId xmlns:a16="http://schemas.microsoft.com/office/drawing/2014/main" id="{2DB493E3-6EC0-864D-B95F-71DF19691399}"/>
              </a:ext>
            </a:extLst>
          </p:cNvPr>
          <p:cNvGrpSpPr/>
          <p:nvPr/>
        </p:nvGrpSpPr>
        <p:grpSpPr>
          <a:xfrm>
            <a:off x="1375954" y="1815827"/>
            <a:ext cx="9440091" cy="1938672"/>
            <a:chOff x="1375954" y="1700213"/>
            <a:chExt cx="9440091" cy="1938672"/>
          </a:xfrm>
        </p:grpSpPr>
        <p:sp>
          <p:nvSpPr>
            <p:cNvPr id="5" name="Text 2">
              <a:extLst>
                <a:ext uri="{FF2B5EF4-FFF2-40B4-BE49-F238E27FC236}">
                  <a16:creationId xmlns:a16="http://schemas.microsoft.com/office/drawing/2014/main" id="{F6CBA32D-A006-5B48-AD01-A0ECD9D98437}"/>
                </a:ext>
              </a:extLst>
            </p:cNvPr>
            <p:cNvSpPr/>
            <p:nvPr/>
          </p:nvSpPr>
          <p:spPr>
            <a:xfrm>
              <a:off x="1889760" y="1700213"/>
              <a:ext cx="8412480" cy="256032"/>
            </a:xfrm>
            <a:prstGeom prst="rect">
              <a:avLst/>
            </a:prstGeom>
            <a:noFill/>
            <a:ln/>
          </p:spPr>
          <p:txBody>
            <a:bodyPr wrap="square" lIns="0" tIns="0" rIns="0" bIns="0" rtlCol="0" anchor="ctr"/>
            <a:lstStyle/>
            <a:p>
              <a:pPr marL="0" indent="0" algn="ctr">
                <a:buNone/>
              </a:pPr>
              <a:r>
                <a:rPr lang="en-US" kern="0" spc="15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INDUSTRIES SERVED</a:t>
              </a:r>
              <a:endParaRPr lang="en-US"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6" name="Shape 3">
              <a:extLst>
                <a:ext uri="{FF2B5EF4-FFF2-40B4-BE49-F238E27FC236}">
                  <a16:creationId xmlns:a16="http://schemas.microsoft.com/office/drawing/2014/main" id="{695B6B93-235A-9E4A-8DBD-C053989BBC11}"/>
                </a:ext>
              </a:extLst>
            </p:cNvPr>
            <p:cNvSpPr/>
            <p:nvPr/>
          </p:nvSpPr>
          <p:spPr>
            <a:xfrm>
              <a:off x="1375954" y="2252394"/>
              <a:ext cx="2651760" cy="16565"/>
            </a:xfrm>
            <a:prstGeom prst="rect">
              <a:avLst/>
            </a:prstGeom>
            <a:solidFill>
              <a:srgbClr val="1B3A5C"/>
            </a:solidFill>
            <a:ln w="12700">
              <a:solidFill>
                <a:srgbClr val="1B3A5C"/>
              </a:solidFill>
              <a:prstDash val="solid"/>
            </a:ln>
          </p:spPr>
        </p:sp>
        <p:sp>
          <p:nvSpPr>
            <p:cNvPr id="7" name="Text 4">
              <a:extLst>
                <a:ext uri="{FF2B5EF4-FFF2-40B4-BE49-F238E27FC236}">
                  <a16:creationId xmlns:a16="http://schemas.microsoft.com/office/drawing/2014/main" id="{3A4337BA-81D0-EA40-A551-20EFD5AD2194}"/>
                </a:ext>
              </a:extLst>
            </p:cNvPr>
            <p:cNvSpPr/>
            <p:nvPr/>
          </p:nvSpPr>
          <p:spPr>
            <a:xfrm>
              <a:off x="1375954" y="2383973"/>
              <a:ext cx="2651760" cy="512064"/>
            </a:xfrm>
            <a:prstGeom prst="rect">
              <a:avLst/>
            </a:prstGeom>
            <a:noFill/>
            <a:ln/>
          </p:spPr>
          <p:txBody>
            <a:bodyPr wrap="square" lIns="50800" tIns="50800" rIns="50800" bIns="50800" rtlCol="0" anchor="ctr"/>
            <a:lstStyle/>
            <a:p>
              <a:pPr marL="0" indent="0" algn="ctr">
                <a:buNone/>
              </a:pPr>
              <a:r>
                <a:rPr lang="en-US" sz="1600" dirty="0">
                  <a:latin typeface="Roboto" panose="02000000000000000000" pitchFamily="2" charset="0"/>
                  <a:ea typeface="Roboto" panose="02000000000000000000" pitchFamily="2" charset="0"/>
                  <a:cs typeface="Roboto" panose="02000000000000000000" pitchFamily="2" charset="0"/>
                </a:rPr>
                <a:t>Energy &amp; Utilities</a:t>
              </a:r>
            </a:p>
          </p:txBody>
        </p:sp>
        <p:sp>
          <p:nvSpPr>
            <p:cNvPr id="8" name="Shape 5">
              <a:extLst>
                <a:ext uri="{FF2B5EF4-FFF2-40B4-BE49-F238E27FC236}">
                  <a16:creationId xmlns:a16="http://schemas.microsoft.com/office/drawing/2014/main" id="{351DA0F5-8881-244E-B5D5-8916A37A8D75}"/>
                </a:ext>
              </a:extLst>
            </p:cNvPr>
            <p:cNvSpPr/>
            <p:nvPr/>
          </p:nvSpPr>
          <p:spPr>
            <a:xfrm>
              <a:off x="4770120" y="2252394"/>
              <a:ext cx="2651760" cy="16565"/>
            </a:xfrm>
            <a:prstGeom prst="rect">
              <a:avLst/>
            </a:prstGeom>
            <a:solidFill>
              <a:srgbClr val="1B3A5C"/>
            </a:solidFill>
            <a:ln w="12700">
              <a:solidFill>
                <a:srgbClr val="1B3A5C"/>
              </a:solidFill>
              <a:prstDash val="solid"/>
            </a:ln>
          </p:spPr>
        </p:sp>
        <p:sp>
          <p:nvSpPr>
            <p:cNvPr id="9" name="Text 6">
              <a:extLst>
                <a:ext uri="{FF2B5EF4-FFF2-40B4-BE49-F238E27FC236}">
                  <a16:creationId xmlns:a16="http://schemas.microsoft.com/office/drawing/2014/main" id="{A599AF11-DA18-484E-B329-EAE02C49C8FB}"/>
                </a:ext>
              </a:extLst>
            </p:cNvPr>
            <p:cNvSpPr/>
            <p:nvPr/>
          </p:nvSpPr>
          <p:spPr>
            <a:xfrm>
              <a:off x="4770120" y="2383973"/>
              <a:ext cx="2651760" cy="512064"/>
            </a:xfrm>
            <a:prstGeom prst="rect">
              <a:avLst/>
            </a:prstGeom>
            <a:noFill/>
            <a:ln/>
          </p:spPr>
          <p:txBody>
            <a:bodyPr wrap="square" lIns="50800" tIns="50800" rIns="50800" bIns="50800" rtlCol="0" anchor="ctr"/>
            <a:lstStyle/>
            <a:p>
              <a:pPr marL="0" indent="0" algn="ctr">
                <a:buNone/>
              </a:pPr>
              <a:r>
                <a:rPr lang="en-US" sz="1600" dirty="0">
                  <a:latin typeface="Roboto" panose="02000000000000000000" pitchFamily="2" charset="0"/>
                  <a:ea typeface="Roboto" panose="02000000000000000000" pitchFamily="2" charset="0"/>
                  <a:cs typeface="Roboto" panose="02000000000000000000" pitchFamily="2" charset="0"/>
                </a:rPr>
                <a:t>Mining &amp; Resources</a:t>
              </a:r>
            </a:p>
          </p:txBody>
        </p:sp>
        <p:sp>
          <p:nvSpPr>
            <p:cNvPr id="10" name="Shape 7">
              <a:extLst>
                <a:ext uri="{FF2B5EF4-FFF2-40B4-BE49-F238E27FC236}">
                  <a16:creationId xmlns:a16="http://schemas.microsoft.com/office/drawing/2014/main" id="{0EA7D47B-01A8-FB40-AA8C-E8516E2159FF}"/>
                </a:ext>
              </a:extLst>
            </p:cNvPr>
            <p:cNvSpPr/>
            <p:nvPr/>
          </p:nvSpPr>
          <p:spPr>
            <a:xfrm>
              <a:off x="8164285" y="2252394"/>
              <a:ext cx="2651760" cy="16565"/>
            </a:xfrm>
            <a:prstGeom prst="rect">
              <a:avLst/>
            </a:prstGeom>
            <a:solidFill>
              <a:srgbClr val="1B3A5C"/>
            </a:solidFill>
            <a:ln w="12700">
              <a:solidFill>
                <a:srgbClr val="1B3A5C"/>
              </a:solidFill>
              <a:prstDash val="solid"/>
            </a:ln>
          </p:spPr>
        </p:sp>
        <p:sp>
          <p:nvSpPr>
            <p:cNvPr id="11" name="Text 8">
              <a:extLst>
                <a:ext uri="{FF2B5EF4-FFF2-40B4-BE49-F238E27FC236}">
                  <a16:creationId xmlns:a16="http://schemas.microsoft.com/office/drawing/2014/main" id="{EE334CAB-541D-AB48-99E1-39BCE8206B2A}"/>
                </a:ext>
              </a:extLst>
            </p:cNvPr>
            <p:cNvSpPr/>
            <p:nvPr/>
          </p:nvSpPr>
          <p:spPr>
            <a:xfrm>
              <a:off x="8164285" y="2383973"/>
              <a:ext cx="2651760" cy="512064"/>
            </a:xfrm>
            <a:prstGeom prst="rect">
              <a:avLst/>
            </a:prstGeom>
            <a:noFill/>
            <a:ln/>
          </p:spPr>
          <p:txBody>
            <a:bodyPr wrap="square" lIns="50800" tIns="50800" rIns="50800" bIns="50800" rtlCol="0" anchor="ctr"/>
            <a:lstStyle/>
            <a:p>
              <a:pPr marL="0" indent="0" algn="ctr">
                <a:buNone/>
              </a:pPr>
              <a:r>
                <a:rPr lang="en-US" sz="1600" dirty="0">
                  <a:latin typeface="Roboto" panose="02000000000000000000" pitchFamily="2" charset="0"/>
                  <a:ea typeface="Roboto" panose="02000000000000000000" pitchFamily="2" charset="0"/>
                  <a:cs typeface="Roboto" panose="02000000000000000000" pitchFamily="2" charset="0"/>
                </a:rPr>
                <a:t>Infrastructure</a:t>
              </a:r>
            </a:p>
          </p:txBody>
        </p:sp>
        <p:sp>
          <p:nvSpPr>
            <p:cNvPr id="12" name="Shape 9">
              <a:extLst>
                <a:ext uri="{FF2B5EF4-FFF2-40B4-BE49-F238E27FC236}">
                  <a16:creationId xmlns:a16="http://schemas.microsoft.com/office/drawing/2014/main" id="{A280E040-A2F3-224D-A628-4FDE3CD915F1}"/>
                </a:ext>
              </a:extLst>
            </p:cNvPr>
            <p:cNvSpPr/>
            <p:nvPr/>
          </p:nvSpPr>
          <p:spPr>
            <a:xfrm>
              <a:off x="1375954" y="2995242"/>
              <a:ext cx="2651760" cy="16565"/>
            </a:xfrm>
            <a:prstGeom prst="rect">
              <a:avLst/>
            </a:prstGeom>
            <a:solidFill>
              <a:srgbClr val="1B3A5C"/>
            </a:solidFill>
            <a:ln w="12700">
              <a:solidFill>
                <a:srgbClr val="1B3A5C"/>
              </a:solidFill>
              <a:prstDash val="solid"/>
            </a:ln>
          </p:spPr>
        </p:sp>
        <p:sp>
          <p:nvSpPr>
            <p:cNvPr id="13" name="Text 10">
              <a:extLst>
                <a:ext uri="{FF2B5EF4-FFF2-40B4-BE49-F238E27FC236}">
                  <a16:creationId xmlns:a16="http://schemas.microsoft.com/office/drawing/2014/main" id="{848EDAD3-3C2C-6049-9875-234806E014C9}"/>
                </a:ext>
              </a:extLst>
            </p:cNvPr>
            <p:cNvSpPr/>
            <p:nvPr/>
          </p:nvSpPr>
          <p:spPr>
            <a:xfrm>
              <a:off x="1375954" y="3126821"/>
              <a:ext cx="2651760" cy="512064"/>
            </a:xfrm>
            <a:prstGeom prst="rect">
              <a:avLst/>
            </a:prstGeom>
            <a:noFill/>
            <a:ln/>
          </p:spPr>
          <p:txBody>
            <a:bodyPr wrap="square" lIns="50800" tIns="50800" rIns="50800" bIns="50800" rtlCol="0" anchor="ctr"/>
            <a:lstStyle/>
            <a:p>
              <a:pPr marL="0" indent="0" algn="ctr">
                <a:buNone/>
              </a:pPr>
              <a:r>
                <a:rPr lang="en-US" sz="1600" dirty="0">
                  <a:latin typeface="Roboto" panose="02000000000000000000" pitchFamily="2" charset="0"/>
                  <a:ea typeface="Roboto" panose="02000000000000000000" pitchFamily="2" charset="0"/>
                  <a:cs typeface="Roboto" panose="02000000000000000000" pitchFamily="2" charset="0"/>
                </a:rPr>
                <a:t>Pipeline &amp; Transport</a:t>
              </a:r>
            </a:p>
          </p:txBody>
        </p:sp>
        <p:sp>
          <p:nvSpPr>
            <p:cNvPr id="14" name="Shape 11">
              <a:extLst>
                <a:ext uri="{FF2B5EF4-FFF2-40B4-BE49-F238E27FC236}">
                  <a16:creationId xmlns:a16="http://schemas.microsoft.com/office/drawing/2014/main" id="{877E04D8-D31A-1349-8B96-59AB5DA29C4A}"/>
                </a:ext>
              </a:extLst>
            </p:cNvPr>
            <p:cNvSpPr/>
            <p:nvPr/>
          </p:nvSpPr>
          <p:spPr>
            <a:xfrm>
              <a:off x="4770120" y="2995242"/>
              <a:ext cx="2651760" cy="16565"/>
            </a:xfrm>
            <a:prstGeom prst="rect">
              <a:avLst/>
            </a:prstGeom>
            <a:solidFill>
              <a:srgbClr val="1B3A5C"/>
            </a:solidFill>
            <a:ln w="12700">
              <a:solidFill>
                <a:srgbClr val="1B3A5C"/>
              </a:solidFill>
              <a:prstDash val="solid"/>
            </a:ln>
          </p:spPr>
        </p:sp>
        <p:sp>
          <p:nvSpPr>
            <p:cNvPr id="15" name="Text 12">
              <a:extLst>
                <a:ext uri="{FF2B5EF4-FFF2-40B4-BE49-F238E27FC236}">
                  <a16:creationId xmlns:a16="http://schemas.microsoft.com/office/drawing/2014/main" id="{E9540D77-AC4C-4444-B106-DB5560CE8192}"/>
                </a:ext>
              </a:extLst>
            </p:cNvPr>
            <p:cNvSpPr/>
            <p:nvPr/>
          </p:nvSpPr>
          <p:spPr>
            <a:xfrm>
              <a:off x="4770120" y="3126821"/>
              <a:ext cx="2651760" cy="512064"/>
            </a:xfrm>
            <a:prstGeom prst="rect">
              <a:avLst/>
            </a:prstGeom>
            <a:noFill/>
            <a:ln/>
          </p:spPr>
          <p:txBody>
            <a:bodyPr wrap="square" lIns="50800" tIns="50800" rIns="50800" bIns="50800" rtlCol="0" anchor="ctr"/>
            <a:lstStyle/>
            <a:p>
              <a:pPr marL="0" indent="0" algn="ctr">
                <a:buNone/>
              </a:pPr>
              <a:r>
                <a:rPr lang="en-US" sz="1600" dirty="0">
                  <a:latin typeface="Roboto" panose="02000000000000000000" pitchFamily="2" charset="0"/>
                  <a:ea typeface="Roboto" panose="02000000000000000000" pitchFamily="2" charset="0"/>
                  <a:cs typeface="Roboto" panose="02000000000000000000" pitchFamily="2" charset="0"/>
                </a:rPr>
                <a:t>Hydrogen &amp; Clean Energy</a:t>
              </a:r>
            </a:p>
          </p:txBody>
        </p:sp>
        <p:sp>
          <p:nvSpPr>
            <p:cNvPr id="17" name="Shape 13">
              <a:extLst>
                <a:ext uri="{FF2B5EF4-FFF2-40B4-BE49-F238E27FC236}">
                  <a16:creationId xmlns:a16="http://schemas.microsoft.com/office/drawing/2014/main" id="{72BC1A6D-CFE3-0445-9772-731E7E33A949}"/>
                </a:ext>
              </a:extLst>
            </p:cNvPr>
            <p:cNvSpPr/>
            <p:nvPr/>
          </p:nvSpPr>
          <p:spPr>
            <a:xfrm>
              <a:off x="8164285" y="2995242"/>
              <a:ext cx="2651760" cy="16565"/>
            </a:xfrm>
            <a:prstGeom prst="rect">
              <a:avLst/>
            </a:prstGeom>
            <a:solidFill>
              <a:srgbClr val="1B3A5C"/>
            </a:solidFill>
            <a:ln w="12700">
              <a:solidFill>
                <a:srgbClr val="1B3A5C"/>
              </a:solidFill>
              <a:prstDash val="solid"/>
            </a:ln>
          </p:spPr>
        </p:sp>
        <p:sp>
          <p:nvSpPr>
            <p:cNvPr id="18" name="Text 14">
              <a:extLst>
                <a:ext uri="{FF2B5EF4-FFF2-40B4-BE49-F238E27FC236}">
                  <a16:creationId xmlns:a16="http://schemas.microsoft.com/office/drawing/2014/main" id="{E2CA77D2-207C-9A4F-B106-181407215E0A}"/>
                </a:ext>
              </a:extLst>
            </p:cNvPr>
            <p:cNvSpPr/>
            <p:nvPr/>
          </p:nvSpPr>
          <p:spPr>
            <a:xfrm>
              <a:off x="8164285" y="3126821"/>
              <a:ext cx="2651760" cy="512064"/>
            </a:xfrm>
            <a:prstGeom prst="rect">
              <a:avLst/>
            </a:prstGeom>
            <a:noFill/>
            <a:ln/>
          </p:spPr>
          <p:txBody>
            <a:bodyPr wrap="square" lIns="50800" tIns="50800" rIns="50800" bIns="50800" rtlCol="0" anchor="ctr"/>
            <a:lstStyle/>
            <a:p>
              <a:pPr marL="0" indent="0" algn="ctr">
                <a:buNone/>
              </a:pPr>
              <a:r>
                <a:rPr lang="en-US" sz="1600" dirty="0">
                  <a:latin typeface="Roboto" panose="02000000000000000000" pitchFamily="2" charset="0"/>
                  <a:ea typeface="Roboto" panose="02000000000000000000" pitchFamily="2" charset="0"/>
                  <a:cs typeface="Roboto" panose="02000000000000000000" pitchFamily="2" charset="0"/>
                </a:rPr>
                <a:t>Rail &amp; Logistics</a:t>
              </a:r>
            </a:p>
          </p:txBody>
        </p:sp>
      </p:grpSp>
      <p:grpSp>
        <p:nvGrpSpPr>
          <p:cNvPr id="2" name="Group 1">
            <a:extLst>
              <a:ext uri="{FF2B5EF4-FFF2-40B4-BE49-F238E27FC236}">
                <a16:creationId xmlns:a16="http://schemas.microsoft.com/office/drawing/2014/main" id="{76A62663-A696-2242-BBD1-F8688A68DCC5}"/>
              </a:ext>
            </a:extLst>
          </p:cNvPr>
          <p:cNvGrpSpPr/>
          <p:nvPr/>
        </p:nvGrpSpPr>
        <p:grpSpPr>
          <a:xfrm>
            <a:off x="1889760" y="4412520"/>
            <a:ext cx="8412480" cy="1508459"/>
            <a:chOff x="1889760" y="4296907"/>
            <a:chExt cx="8412480" cy="1508459"/>
          </a:xfrm>
        </p:grpSpPr>
        <p:sp>
          <p:nvSpPr>
            <p:cNvPr id="19" name="Text 15">
              <a:extLst>
                <a:ext uri="{FF2B5EF4-FFF2-40B4-BE49-F238E27FC236}">
                  <a16:creationId xmlns:a16="http://schemas.microsoft.com/office/drawing/2014/main" id="{586BEB90-D911-D440-AE79-AD08554D86A0}"/>
                </a:ext>
              </a:extLst>
            </p:cNvPr>
            <p:cNvSpPr/>
            <p:nvPr/>
          </p:nvSpPr>
          <p:spPr>
            <a:xfrm>
              <a:off x="1889760" y="4296907"/>
              <a:ext cx="8412480" cy="256032"/>
            </a:xfrm>
            <a:prstGeom prst="rect">
              <a:avLst/>
            </a:prstGeom>
            <a:noFill/>
            <a:ln/>
          </p:spPr>
          <p:txBody>
            <a:bodyPr wrap="square" lIns="0" tIns="0" rIns="0" bIns="0" rtlCol="0" anchor="ctr"/>
            <a:lstStyle/>
            <a:p>
              <a:pPr marL="0" indent="0" algn="ctr">
                <a:buNone/>
              </a:pPr>
              <a:r>
                <a:rPr lang="en-US" kern="0" spc="15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CLIENT TYPES</a:t>
              </a:r>
              <a:endParaRPr lang="en-US"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21" name="Text 18">
              <a:extLst>
                <a:ext uri="{FF2B5EF4-FFF2-40B4-BE49-F238E27FC236}">
                  <a16:creationId xmlns:a16="http://schemas.microsoft.com/office/drawing/2014/main" id="{D87ACD2D-F6A4-1B4F-A48B-4CF2965F8214}"/>
                </a:ext>
              </a:extLst>
            </p:cNvPr>
            <p:cNvSpPr/>
            <p:nvPr/>
          </p:nvSpPr>
          <p:spPr>
            <a:xfrm>
              <a:off x="1981200" y="4840293"/>
              <a:ext cx="2468880" cy="237744"/>
            </a:xfrm>
            <a:prstGeom prst="rect">
              <a:avLst/>
            </a:prstGeom>
            <a:noFill/>
            <a:ln/>
          </p:spPr>
          <p:txBody>
            <a:bodyPr wrap="square" lIns="0" tIns="0" rIns="0" bIns="0" rtlCol="0" anchor="ctr"/>
            <a:lstStyle/>
            <a:p>
              <a:pPr marL="0" indent="0" algn="ctr">
                <a:buNone/>
              </a:pPr>
              <a:r>
                <a:rPr lang="en-US" sz="1600" dirty="0">
                  <a:latin typeface="Roboto" panose="02000000000000000000" pitchFamily="2" charset="0"/>
                  <a:ea typeface="Roboto" panose="02000000000000000000" pitchFamily="2" charset="0"/>
                  <a:cs typeface="Roboto" panose="02000000000000000000" pitchFamily="2" charset="0"/>
                </a:rPr>
                <a:t>Large Organizations</a:t>
              </a:r>
            </a:p>
          </p:txBody>
        </p:sp>
        <p:sp>
          <p:nvSpPr>
            <p:cNvPr id="22" name="Text 19">
              <a:extLst>
                <a:ext uri="{FF2B5EF4-FFF2-40B4-BE49-F238E27FC236}">
                  <a16:creationId xmlns:a16="http://schemas.microsoft.com/office/drawing/2014/main" id="{45E80C79-10F9-B44D-B3FF-AF98A2EEBE3F}"/>
                </a:ext>
              </a:extLst>
            </p:cNvPr>
            <p:cNvSpPr/>
            <p:nvPr/>
          </p:nvSpPr>
          <p:spPr>
            <a:xfrm>
              <a:off x="1999488" y="5220150"/>
              <a:ext cx="2432304" cy="585216"/>
            </a:xfrm>
            <a:prstGeom prst="rect">
              <a:avLst/>
            </a:prstGeom>
            <a:noFill/>
            <a:ln/>
          </p:spPr>
          <p:txBody>
            <a:bodyPr wrap="square" lIns="0" tIns="0" rIns="0" bIns="0" rtlCol="0" anchor="t"/>
            <a:lstStyle/>
            <a:p>
              <a:pPr marL="0" indent="0" algn="ctr">
                <a:buNone/>
              </a:pPr>
              <a:r>
                <a:rPr lang="en-US" sz="12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Complex multi-site operations that need an integrated, cross-silo risk framework to connect workgroup performance to corporate KRIs.</a:t>
              </a:r>
              <a:endParaRPr lang="en-US" sz="12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24" name="Text 22">
              <a:extLst>
                <a:ext uri="{FF2B5EF4-FFF2-40B4-BE49-F238E27FC236}">
                  <a16:creationId xmlns:a16="http://schemas.microsoft.com/office/drawing/2014/main" id="{BECD7A3C-AD64-4249-9361-DE8904D71298}"/>
                </a:ext>
              </a:extLst>
            </p:cNvPr>
            <p:cNvSpPr/>
            <p:nvPr/>
          </p:nvSpPr>
          <p:spPr>
            <a:xfrm>
              <a:off x="4861560" y="4840293"/>
              <a:ext cx="2468880" cy="237744"/>
            </a:xfrm>
            <a:prstGeom prst="rect">
              <a:avLst/>
            </a:prstGeom>
            <a:noFill/>
            <a:ln/>
          </p:spPr>
          <p:txBody>
            <a:bodyPr wrap="square" lIns="0" tIns="0" rIns="0" bIns="0" rtlCol="0" anchor="ctr"/>
            <a:lstStyle/>
            <a:p>
              <a:pPr marL="0" indent="0" algn="ctr">
                <a:buNone/>
              </a:pPr>
              <a:r>
                <a:rPr lang="en-US" sz="1600" dirty="0">
                  <a:latin typeface="Roboto" panose="02000000000000000000" pitchFamily="2" charset="0"/>
                  <a:ea typeface="Roboto" panose="02000000000000000000" pitchFamily="2" charset="0"/>
                  <a:cs typeface="Roboto" panose="02000000000000000000" pitchFamily="2" charset="0"/>
                </a:rPr>
                <a:t>Regulators</a:t>
              </a:r>
            </a:p>
          </p:txBody>
        </p:sp>
        <p:sp>
          <p:nvSpPr>
            <p:cNvPr id="25" name="Text 23">
              <a:extLst>
                <a:ext uri="{FF2B5EF4-FFF2-40B4-BE49-F238E27FC236}">
                  <a16:creationId xmlns:a16="http://schemas.microsoft.com/office/drawing/2014/main" id="{299BE49C-ABA3-294B-A2DE-4984D866D736}"/>
                </a:ext>
              </a:extLst>
            </p:cNvPr>
            <p:cNvSpPr/>
            <p:nvPr/>
          </p:nvSpPr>
          <p:spPr>
            <a:xfrm>
              <a:off x="4991978" y="5220150"/>
              <a:ext cx="2208044" cy="469290"/>
            </a:xfrm>
            <a:prstGeom prst="rect">
              <a:avLst/>
            </a:prstGeom>
            <a:noFill/>
            <a:ln/>
          </p:spPr>
          <p:txBody>
            <a:bodyPr wrap="square" lIns="0" tIns="0" rIns="0" bIns="0" rtlCol="0" anchor="t"/>
            <a:lstStyle/>
            <a:p>
              <a:pPr marL="0" indent="0" algn="ctr">
                <a:buNone/>
              </a:pPr>
              <a:r>
                <a:rPr lang="en-US" sz="12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Evidence-based criteria for risk tolerability, policy guidance, and defensible decisions grounded in peer-reviewed research.</a:t>
              </a:r>
              <a:endParaRPr lang="en-US" sz="12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27" name="Text 26">
              <a:extLst>
                <a:ext uri="{FF2B5EF4-FFF2-40B4-BE49-F238E27FC236}">
                  <a16:creationId xmlns:a16="http://schemas.microsoft.com/office/drawing/2014/main" id="{C09665FD-F664-C745-8C66-0E77EFB2D8E8}"/>
                </a:ext>
              </a:extLst>
            </p:cNvPr>
            <p:cNvSpPr/>
            <p:nvPr/>
          </p:nvSpPr>
          <p:spPr>
            <a:xfrm>
              <a:off x="7741920" y="4840293"/>
              <a:ext cx="2468880" cy="237744"/>
            </a:xfrm>
            <a:prstGeom prst="rect">
              <a:avLst/>
            </a:prstGeom>
            <a:noFill/>
            <a:ln/>
          </p:spPr>
          <p:txBody>
            <a:bodyPr wrap="square" lIns="0" tIns="0" rIns="0" bIns="0" rtlCol="0" anchor="ctr"/>
            <a:lstStyle/>
            <a:p>
              <a:pPr marL="0" indent="0" algn="ctr">
                <a:buNone/>
              </a:pPr>
              <a:r>
                <a:rPr lang="en-US" sz="1600" dirty="0">
                  <a:latin typeface="Roboto" panose="02000000000000000000" pitchFamily="2" charset="0"/>
                  <a:ea typeface="Roboto" panose="02000000000000000000" pitchFamily="2" charset="0"/>
                  <a:cs typeface="Roboto" panose="02000000000000000000" pitchFamily="2" charset="0"/>
                </a:rPr>
                <a:t>Insurers</a:t>
              </a:r>
            </a:p>
          </p:txBody>
        </p:sp>
        <p:sp>
          <p:nvSpPr>
            <p:cNvPr id="28" name="Text 27">
              <a:extLst>
                <a:ext uri="{FF2B5EF4-FFF2-40B4-BE49-F238E27FC236}">
                  <a16:creationId xmlns:a16="http://schemas.microsoft.com/office/drawing/2014/main" id="{753F0689-C1FE-7548-A263-6FCBDDEA2725}"/>
                </a:ext>
              </a:extLst>
            </p:cNvPr>
            <p:cNvSpPr/>
            <p:nvPr/>
          </p:nvSpPr>
          <p:spPr>
            <a:xfrm>
              <a:off x="7760208" y="5220150"/>
              <a:ext cx="2432304" cy="585216"/>
            </a:xfrm>
            <a:prstGeom prst="rect">
              <a:avLst/>
            </a:prstGeom>
            <a:noFill/>
            <a:ln/>
          </p:spPr>
          <p:txBody>
            <a:bodyPr wrap="square" lIns="0" tIns="0" rIns="0" bIns="0" rtlCol="0" anchor="t"/>
            <a:lstStyle/>
            <a:p>
              <a:pPr marL="0" indent="0" algn="ctr">
                <a:buNone/>
              </a:pPr>
              <a:r>
                <a:rPr lang="en-US" sz="12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Quantitative risk models and due-diligence packages that support underwriting, portfolio assessment, and risk transfer decisions.</a:t>
              </a:r>
              <a:endParaRPr lang="en-US" sz="1200" dirty="0">
                <a:latin typeface="Roboto Light" panose="02000000000000000000" pitchFamily="2" charset="0"/>
                <a:ea typeface="Roboto Light" panose="02000000000000000000" pitchFamily="2" charset="0"/>
                <a:cs typeface="Roboto Light" panose="02000000000000000000" pitchFamily="2" charset="0"/>
              </a:endParaRPr>
            </a:p>
          </p:txBody>
        </p:sp>
      </p:grpSp>
    </p:spTree>
    <p:extLst>
      <p:ext uri="{BB962C8B-B14F-4D97-AF65-F5344CB8AC3E}">
        <p14:creationId xmlns:p14="http://schemas.microsoft.com/office/powerpoint/2010/main" val="1987279454"/>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AE36F743-5463-C042-A4F6-E6DB386C9D5B}"/>
              </a:ext>
            </a:extLst>
          </p:cNvPr>
          <p:cNvSpPr txBox="1">
            <a:spLocks/>
          </p:cNvSpPr>
          <p:nvPr/>
        </p:nvSpPr>
        <p:spPr>
          <a:xfrm>
            <a:off x="1019175" y="192088"/>
            <a:ext cx="9921875" cy="1466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4000" dirty="0">
                <a:solidFill>
                  <a:srgbClr val="0E3956"/>
                </a:solidFill>
                <a:latin typeface="Roboto Slab" pitchFamily="2" charset="0"/>
                <a:ea typeface="Roboto Slab" pitchFamily="2" charset="0"/>
              </a:rPr>
              <a:t>Why Insight Risk Systems</a:t>
            </a:r>
          </a:p>
        </p:txBody>
      </p:sp>
      <p:sp>
        <p:nvSpPr>
          <p:cNvPr id="29" name="Text 1">
            <a:extLst>
              <a:ext uri="{FF2B5EF4-FFF2-40B4-BE49-F238E27FC236}">
                <a16:creationId xmlns:a16="http://schemas.microsoft.com/office/drawing/2014/main" id="{6072B373-E3B9-6248-A4DD-DB1FF8267CA4}"/>
              </a:ext>
            </a:extLst>
          </p:cNvPr>
          <p:cNvSpPr/>
          <p:nvPr/>
        </p:nvSpPr>
        <p:spPr>
          <a:xfrm>
            <a:off x="1019175" y="1700213"/>
            <a:ext cx="9883956" cy="320040"/>
          </a:xfrm>
          <a:prstGeom prst="rect">
            <a:avLst/>
          </a:prstGeom>
          <a:noFill/>
          <a:ln/>
        </p:spPr>
        <p:txBody>
          <a:bodyPr wrap="square" lIns="0" tIns="0" rIns="0" bIns="0" rtlCol="0" anchor="t"/>
          <a:lstStyle/>
          <a:p>
            <a:pPr marL="0" indent="0" algn="ctr">
              <a:buNone/>
            </a:pPr>
            <a:r>
              <a:rPr lang="en-US" sz="1600" i="1" dirty="0">
                <a:latin typeface="Roboto Light" panose="02000000000000000000" pitchFamily="2" charset="0"/>
                <a:ea typeface="Roboto Light" panose="02000000000000000000" pitchFamily="2" charset="0"/>
                <a:cs typeface="Roboto Light" panose="02000000000000000000" pitchFamily="2" charset="0"/>
              </a:rPr>
              <a:t>What sets us apart from generic advisory services</a:t>
            </a:r>
          </a:p>
        </p:txBody>
      </p:sp>
      <p:sp>
        <p:nvSpPr>
          <p:cNvPr id="30" name="Shape 2">
            <a:extLst>
              <a:ext uri="{FF2B5EF4-FFF2-40B4-BE49-F238E27FC236}">
                <a16:creationId xmlns:a16="http://schemas.microsoft.com/office/drawing/2014/main" id="{C70B554F-A8CC-534F-BD09-80EC7F2B1D0D}"/>
              </a:ext>
            </a:extLst>
          </p:cNvPr>
          <p:cNvSpPr/>
          <p:nvPr/>
        </p:nvSpPr>
        <p:spPr>
          <a:xfrm>
            <a:off x="1480730" y="2485144"/>
            <a:ext cx="4133088" cy="29903"/>
          </a:xfrm>
          <a:prstGeom prst="rect">
            <a:avLst/>
          </a:prstGeom>
          <a:solidFill>
            <a:srgbClr val="1B3A5C"/>
          </a:solidFill>
          <a:ln w="12700">
            <a:solidFill>
              <a:srgbClr val="1B3A5C"/>
            </a:solidFill>
            <a:prstDash val="solid"/>
          </a:ln>
        </p:spPr>
      </p:sp>
      <p:sp>
        <p:nvSpPr>
          <p:cNvPr id="31" name="Text 4">
            <a:extLst>
              <a:ext uri="{FF2B5EF4-FFF2-40B4-BE49-F238E27FC236}">
                <a16:creationId xmlns:a16="http://schemas.microsoft.com/office/drawing/2014/main" id="{FFF1F5C4-B493-C24A-A536-13FC34E9E2A8}"/>
              </a:ext>
            </a:extLst>
          </p:cNvPr>
          <p:cNvSpPr/>
          <p:nvPr/>
        </p:nvSpPr>
        <p:spPr>
          <a:xfrm>
            <a:off x="1590458" y="2692119"/>
            <a:ext cx="3913632" cy="329184"/>
          </a:xfrm>
          <a:prstGeom prst="rect">
            <a:avLst/>
          </a:prstGeom>
          <a:noFill/>
          <a:ln/>
        </p:spPr>
        <p:txBody>
          <a:bodyPr wrap="square" lIns="0" tIns="0" rIns="0" bIns="0" rtlCol="0" anchor="ctr"/>
          <a:lstStyle/>
          <a:p>
            <a:pPr marL="0" indent="0">
              <a:buNone/>
            </a:pPr>
            <a:r>
              <a:rPr lang="en-US" sz="14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Patented Technology</a:t>
            </a:r>
            <a:endParaRPr lang="en-US" sz="14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32" name="Text 5">
            <a:extLst>
              <a:ext uri="{FF2B5EF4-FFF2-40B4-BE49-F238E27FC236}">
                <a16:creationId xmlns:a16="http://schemas.microsoft.com/office/drawing/2014/main" id="{11F11312-F852-AF4C-B87E-CC04462E3C39}"/>
              </a:ext>
            </a:extLst>
          </p:cNvPr>
          <p:cNvSpPr/>
          <p:nvPr/>
        </p:nvSpPr>
        <p:spPr>
          <a:xfrm>
            <a:off x="1590458" y="3021303"/>
            <a:ext cx="3913632" cy="493776"/>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State-of-the-art proprietary algorithms — not generic consulting or off-the-shelf software.</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33" name="Shape 6">
            <a:extLst>
              <a:ext uri="{FF2B5EF4-FFF2-40B4-BE49-F238E27FC236}">
                <a16:creationId xmlns:a16="http://schemas.microsoft.com/office/drawing/2014/main" id="{6B73267E-152D-7341-8EBF-9EAF5DF4D954}"/>
              </a:ext>
            </a:extLst>
          </p:cNvPr>
          <p:cNvSpPr/>
          <p:nvPr/>
        </p:nvSpPr>
        <p:spPr>
          <a:xfrm>
            <a:off x="6557555" y="2485144"/>
            <a:ext cx="4133088" cy="29903"/>
          </a:xfrm>
          <a:prstGeom prst="rect">
            <a:avLst/>
          </a:prstGeom>
          <a:solidFill>
            <a:srgbClr val="1B3A5C"/>
          </a:solidFill>
          <a:ln w="12700">
            <a:solidFill>
              <a:srgbClr val="1B3A5C"/>
            </a:solidFill>
            <a:prstDash val="solid"/>
          </a:ln>
        </p:spPr>
      </p:sp>
      <p:sp>
        <p:nvSpPr>
          <p:cNvPr id="34" name="Text 8">
            <a:extLst>
              <a:ext uri="{FF2B5EF4-FFF2-40B4-BE49-F238E27FC236}">
                <a16:creationId xmlns:a16="http://schemas.microsoft.com/office/drawing/2014/main" id="{0E09BF97-F400-9249-8CED-646AAFB3F81B}"/>
              </a:ext>
            </a:extLst>
          </p:cNvPr>
          <p:cNvSpPr/>
          <p:nvPr/>
        </p:nvSpPr>
        <p:spPr>
          <a:xfrm>
            <a:off x="6667283" y="2692119"/>
            <a:ext cx="3913632" cy="329184"/>
          </a:xfrm>
          <a:prstGeom prst="rect">
            <a:avLst/>
          </a:prstGeom>
          <a:noFill/>
          <a:ln/>
        </p:spPr>
        <p:txBody>
          <a:bodyPr wrap="square" lIns="0" tIns="0" rIns="0" bIns="0" rtlCol="0" anchor="ctr"/>
          <a:lstStyle/>
          <a:p>
            <a:pPr marL="0" indent="0">
              <a:buNone/>
            </a:pPr>
            <a:r>
              <a:rPr lang="en-US" sz="14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No New Infrastructure</a:t>
            </a:r>
            <a:endParaRPr lang="en-US" sz="14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35" name="Text 9">
            <a:extLst>
              <a:ext uri="{FF2B5EF4-FFF2-40B4-BE49-F238E27FC236}">
                <a16:creationId xmlns:a16="http://schemas.microsoft.com/office/drawing/2014/main" id="{CC9DDF2B-4CCF-1D4B-B8A8-AD486ECE5673}"/>
              </a:ext>
            </a:extLst>
          </p:cNvPr>
          <p:cNvSpPr/>
          <p:nvPr/>
        </p:nvSpPr>
        <p:spPr>
          <a:xfrm>
            <a:off x="6667283" y="3021303"/>
            <a:ext cx="3913632" cy="493776"/>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Works entirely from your existing data: SOPs, incident reports, surveys, and interview transcripts.</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36" name="Shape 10">
            <a:extLst>
              <a:ext uri="{FF2B5EF4-FFF2-40B4-BE49-F238E27FC236}">
                <a16:creationId xmlns:a16="http://schemas.microsoft.com/office/drawing/2014/main" id="{C6D7AA8B-687D-3F40-8697-9515E6BB12DC}"/>
              </a:ext>
            </a:extLst>
          </p:cNvPr>
          <p:cNvSpPr/>
          <p:nvPr/>
        </p:nvSpPr>
        <p:spPr>
          <a:xfrm>
            <a:off x="1480730" y="3860233"/>
            <a:ext cx="4133088" cy="29903"/>
          </a:xfrm>
          <a:prstGeom prst="rect">
            <a:avLst/>
          </a:prstGeom>
          <a:solidFill>
            <a:srgbClr val="1B3A5C"/>
          </a:solidFill>
          <a:ln w="12700">
            <a:solidFill>
              <a:srgbClr val="1B3A5C"/>
            </a:solidFill>
            <a:prstDash val="solid"/>
          </a:ln>
        </p:spPr>
      </p:sp>
      <p:sp>
        <p:nvSpPr>
          <p:cNvPr id="37" name="Text 12">
            <a:extLst>
              <a:ext uri="{FF2B5EF4-FFF2-40B4-BE49-F238E27FC236}">
                <a16:creationId xmlns:a16="http://schemas.microsoft.com/office/drawing/2014/main" id="{3F5AC92B-F04B-D044-8992-99215AC9F240}"/>
              </a:ext>
            </a:extLst>
          </p:cNvPr>
          <p:cNvSpPr/>
          <p:nvPr/>
        </p:nvSpPr>
        <p:spPr>
          <a:xfrm>
            <a:off x="1590458" y="4067208"/>
            <a:ext cx="3913632" cy="329184"/>
          </a:xfrm>
          <a:prstGeom prst="rect">
            <a:avLst/>
          </a:prstGeom>
          <a:noFill/>
          <a:ln/>
        </p:spPr>
        <p:txBody>
          <a:bodyPr wrap="square" lIns="0" tIns="0" rIns="0" bIns="0" rtlCol="0" anchor="ctr"/>
          <a:lstStyle/>
          <a:p>
            <a:pPr marL="0" indent="0">
              <a:buNone/>
            </a:pPr>
            <a:r>
              <a:rPr lang="en-US" sz="14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Implementation-Ready</a:t>
            </a:r>
            <a:endParaRPr lang="en-US" sz="14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38" name="Text 13">
            <a:extLst>
              <a:ext uri="{FF2B5EF4-FFF2-40B4-BE49-F238E27FC236}">
                <a16:creationId xmlns:a16="http://schemas.microsoft.com/office/drawing/2014/main" id="{E4234853-CAAB-1542-965F-1F718FB9A8ED}"/>
              </a:ext>
            </a:extLst>
          </p:cNvPr>
          <p:cNvSpPr/>
          <p:nvPr/>
        </p:nvSpPr>
        <p:spPr>
          <a:xfrm>
            <a:off x="1590458" y="4396392"/>
            <a:ext cx="3913632" cy="493776"/>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Solutions designed to change outcomes — not reports that gather dust on a shelf.</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39" name="Shape 14">
            <a:extLst>
              <a:ext uri="{FF2B5EF4-FFF2-40B4-BE49-F238E27FC236}">
                <a16:creationId xmlns:a16="http://schemas.microsoft.com/office/drawing/2014/main" id="{BA8B92FC-CA29-7342-ABE5-EEB067D25E07}"/>
              </a:ext>
            </a:extLst>
          </p:cNvPr>
          <p:cNvSpPr/>
          <p:nvPr/>
        </p:nvSpPr>
        <p:spPr>
          <a:xfrm>
            <a:off x="6557555" y="3860233"/>
            <a:ext cx="4133088" cy="29903"/>
          </a:xfrm>
          <a:prstGeom prst="rect">
            <a:avLst/>
          </a:prstGeom>
          <a:solidFill>
            <a:srgbClr val="1B3A5C"/>
          </a:solidFill>
          <a:ln w="12700">
            <a:solidFill>
              <a:srgbClr val="1B3A5C"/>
            </a:solidFill>
            <a:prstDash val="solid"/>
          </a:ln>
        </p:spPr>
      </p:sp>
      <p:sp>
        <p:nvSpPr>
          <p:cNvPr id="40" name="Text 16">
            <a:extLst>
              <a:ext uri="{FF2B5EF4-FFF2-40B4-BE49-F238E27FC236}">
                <a16:creationId xmlns:a16="http://schemas.microsoft.com/office/drawing/2014/main" id="{4290D0C3-5773-2645-90E9-A231D5773822}"/>
              </a:ext>
            </a:extLst>
          </p:cNvPr>
          <p:cNvSpPr/>
          <p:nvPr/>
        </p:nvSpPr>
        <p:spPr>
          <a:xfrm>
            <a:off x="6667283" y="4067208"/>
            <a:ext cx="3913632" cy="329184"/>
          </a:xfrm>
          <a:prstGeom prst="rect">
            <a:avLst/>
          </a:prstGeom>
          <a:noFill/>
          <a:ln/>
        </p:spPr>
        <p:txBody>
          <a:bodyPr wrap="square" lIns="0" tIns="0" rIns="0" bIns="0" rtlCol="0" anchor="ctr"/>
          <a:lstStyle/>
          <a:p>
            <a:pPr marL="0" indent="0">
              <a:buNone/>
            </a:pPr>
            <a:r>
              <a:rPr lang="en-US" sz="14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Academic &amp; Regulatory Credibility</a:t>
            </a:r>
            <a:endParaRPr lang="en-US" sz="14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41" name="Text 17">
            <a:extLst>
              <a:ext uri="{FF2B5EF4-FFF2-40B4-BE49-F238E27FC236}">
                <a16:creationId xmlns:a16="http://schemas.microsoft.com/office/drawing/2014/main" id="{363BAB0F-4347-E34F-BDAF-25893D1954A7}"/>
              </a:ext>
            </a:extLst>
          </p:cNvPr>
          <p:cNvSpPr/>
          <p:nvPr/>
        </p:nvSpPr>
        <p:spPr>
          <a:xfrm>
            <a:off x="6667283" y="4396392"/>
            <a:ext cx="3913632" cy="493776"/>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Research published in peer-reviewed journals and cited in AER Manual 017.</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42" name="Shape 18">
            <a:extLst>
              <a:ext uri="{FF2B5EF4-FFF2-40B4-BE49-F238E27FC236}">
                <a16:creationId xmlns:a16="http://schemas.microsoft.com/office/drawing/2014/main" id="{60FFE24D-A678-8A4B-ABD7-EAA203C7DCD2}"/>
              </a:ext>
            </a:extLst>
          </p:cNvPr>
          <p:cNvSpPr/>
          <p:nvPr/>
        </p:nvSpPr>
        <p:spPr>
          <a:xfrm>
            <a:off x="1480730" y="5226613"/>
            <a:ext cx="4133088" cy="29903"/>
          </a:xfrm>
          <a:prstGeom prst="rect">
            <a:avLst/>
          </a:prstGeom>
          <a:solidFill>
            <a:srgbClr val="1B3A5C"/>
          </a:solidFill>
          <a:ln w="12700">
            <a:solidFill>
              <a:srgbClr val="1B3A5C"/>
            </a:solidFill>
            <a:prstDash val="solid"/>
          </a:ln>
        </p:spPr>
      </p:sp>
      <p:sp>
        <p:nvSpPr>
          <p:cNvPr id="43" name="Text 20">
            <a:extLst>
              <a:ext uri="{FF2B5EF4-FFF2-40B4-BE49-F238E27FC236}">
                <a16:creationId xmlns:a16="http://schemas.microsoft.com/office/drawing/2014/main" id="{4C6E4187-D8C0-2745-ADC8-8BE6DB33434B}"/>
              </a:ext>
            </a:extLst>
          </p:cNvPr>
          <p:cNvSpPr/>
          <p:nvPr/>
        </p:nvSpPr>
        <p:spPr>
          <a:xfrm>
            <a:off x="1590458" y="5433588"/>
            <a:ext cx="3913632" cy="329184"/>
          </a:xfrm>
          <a:prstGeom prst="rect">
            <a:avLst/>
          </a:prstGeom>
          <a:noFill/>
          <a:ln/>
        </p:spPr>
        <p:txBody>
          <a:bodyPr wrap="square" lIns="0" tIns="0" rIns="0" bIns="0" rtlCol="0" anchor="ctr"/>
          <a:lstStyle/>
          <a:p>
            <a:pPr marL="0" indent="0">
              <a:buNone/>
            </a:pPr>
            <a:r>
              <a:rPr lang="en-US" sz="14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Cross-Silo Integration</a:t>
            </a:r>
            <a:endParaRPr lang="en-US" sz="14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44" name="Text 21">
            <a:extLst>
              <a:ext uri="{FF2B5EF4-FFF2-40B4-BE49-F238E27FC236}">
                <a16:creationId xmlns:a16="http://schemas.microsoft.com/office/drawing/2014/main" id="{AC0EA00B-64D7-8E47-89A0-4C4A89695808}"/>
              </a:ext>
            </a:extLst>
          </p:cNvPr>
          <p:cNvSpPr/>
          <p:nvPr/>
        </p:nvSpPr>
        <p:spPr>
          <a:xfrm>
            <a:off x="1590458" y="5762772"/>
            <a:ext cx="3913632" cy="493776"/>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Unifies EHS, process safety, operational risk, asset management, and HR into a single framework.</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45" name="Shape 22">
            <a:extLst>
              <a:ext uri="{FF2B5EF4-FFF2-40B4-BE49-F238E27FC236}">
                <a16:creationId xmlns:a16="http://schemas.microsoft.com/office/drawing/2014/main" id="{45F76D94-B2EB-8E4A-8197-934D06688B45}"/>
              </a:ext>
            </a:extLst>
          </p:cNvPr>
          <p:cNvSpPr/>
          <p:nvPr/>
        </p:nvSpPr>
        <p:spPr>
          <a:xfrm>
            <a:off x="6557555" y="5226613"/>
            <a:ext cx="4133088" cy="29903"/>
          </a:xfrm>
          <a:prstGeom prst="rect">
            <a:avLst/>
          </a:prstGeom>
          <a:solidFill>
            <a:srgbClr val="1B3A5C"/>
          </a:solidFill>
          <a:ln w="12700">
            <a:solidFill>
              <a:srgbClr val="1B3A5C"/>
            </a:solidFill>
            <a:prstDash val="solid"/>
          </a:ln>
        </p:spPr>
      </p:sp>
      <p:sp>
        <p:nvSpPr>
          <p:cNvPr id="46" name="Text 24">
            <a:extLst>
              <a:ext uri="{FF2B5EF4-FFF2-40B4-BE49-F238E27FC236}">
                <a16:creationId xmlns:a16="http://schemas.microsoft.com/office/drawing/2014/main" id="{9215E544-53F7-4049-B0EA-A46A007F9D34}"/>
              </a:ext>
            </a:extLst>
          </p:cNvPr>
          <p:cNvSpPr/>
          <p:nvPr/>
        </p:nvSpPr>
        <p:spPr>
          <a:xfrm>
            <a:off x="6667283" y="5433588"/>
            <a:ext cx="3913632" cy="329184"/>
          </a:xfrm>
          <a:prstGeom prst="rect">
            <a:avLst/>
          </a:prstGeom>
          <a:noFill/>
          <a:ln/>
        </p:spPr>
        <p:txBody>
          <a:bodyPr wrap="square" lIns="0" tIns="0" rIns="0" bIns="0" rtlCol="0" anchor="ctr"/>
          <a:lstStyle/>
          <a:p>
            <a:pPr marL="0" indent="0">
              <a:buNone/>
            </a:pPr>
            <a:r>
              <a:rPr lang="en-US" sz="1400" dirty="0">
                <a:solidFill>
                  <a:srgbClr val="1B3A5C"/>
                </a:solidFill>
                <a:latin typeface="Roboto Medium" panose="02000000000000000000" pitchFamily="2" charset="0"/>
                <a:ea typeface="Roboto Medium" panose="02000000000000000000" pitchFamily="2" charset="0"/>
                <a:cs typeface="Roboto Medium" panose="02000000000000000000" pitchFamily="2" charset="0"/>
              </a:rPr>
              <a:t>Human Factors Lens</a:t>
            </a:r>
            <a:endParaRPr lang="en-US" sz="1400" dirty="0">
              <a:latin typeface="Roboto Medium" panose="02000000000000000000" pitchFamily="2" charset="0"/>
              <a:ea typeface="Roboto Medium" panose="02000000000000000000" pitchFamily="2" charset="0"/>
              <a:cs typeface="Roboto Medium" panose="02000000000000000000" pitchFamily="2" charset="0"/>
            </a:endParaRPr>
          </a:p>
        </p:txBody>
      </p:sp>
      <p:sp>
        <p:nvSpPr>
          <p:cNvPr id="47" name="Text 25">
            <a:extLst>
              <a:ext uri="{FF2B5EF4-FFF2-40B4-BE49-F238E27FC236}">
                <a16:creationId xmlns:a16="http://schemas.microsoft.com/office/drawing/2014/main" id="{B4B9FF46-6CF8-6E48-A5D6-5F0F1C2AB2A8}"/>
              </a:ext>
            </a:extLst>
          </p:cNvPr>
          <p:cNvSpPr/>
          <p:nvPr/>
        </p:nvSpPr>
        <p:spPr>
          <a:xfrm>
            <a:off x="6667283" y="5762772"/>
            <a:ext cx="3913632" cy="493776"/>
          </a:xfrm>
          <a:prstGeom prst="rect">
            <a:avLst/>
          </a:prstGeom>
          <a:noFill/>
          <a:ln/>
        </p:spPr>
        <p:txBody>
          <a:bodyPr wrap="square" lIns="0" tIns="0" rIns="0" bIns="0" rtlCol="0" anchor="t"/>
          <a:lstStyle/>
          <a:p>
            <a:pPr marL="0" indent="0">
              <a:buNone/>
            </a:pPr>
            <a:r>
              <a:rPr lang="en-US" sz="1400" dirty="0">
                <a:solidFill>
                  <a:srgbClr val="2B2B2B"/>
                </a:solidFill>
                <a:latin typeface="Roboto Light" panose="02000000000000000000" pitchFamily="2" charset="0"/>
                <a:ea typeface="Roboto Light" panose="02000000000000000000" pitchFamily="2" charset="0"/>
                <a:cs typeface="Roboto Light" panose="02000000000000000000" pitchFamily="2" charset="0"/>
              </a:rPr>
              <a:t>Addresses fear culture and behavioral root causes — not just technical controls and compliance.</a:t>
            </a:r>
            <a:endParaRPr lang="en-US" sz="1400" dirty="0">
              <a:latin typeface="Roboto Light" panose="02000000000000000000" pitchFamily="2" charset="0"/>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1783501851"/>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B5704-90CD-9B34-39E4-76C96B23D7F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56221E88-DE14-234E-A6F7-54165FC6A5A1}"/>
              </a:ext>
            </a:extLst>
          </p:cNvPr>
          <p:cNvSpPr/>
          <p:nvPr/>
        </p:nvSpPr>
        <p:spPr>
          <a:xfrm>
            <a:off x="387927" y="429491"/>
            <a:ext cx="11430000" cy="4883289"/>
          </a:xfrm>
          <a:prstGeom prst="rect">
            <a:avLst/>
          </a:prstGeom>
          <a:solidFill>
            <a:srgbClr val="F0E8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A622114-5CEE-C064-722C-0DD1E3D1920F}"/>
              </a:ext>
            </a:extLst>
          </p:cNvPr>
          <p:cNvSpPr>
            <a:spLocks noGrp="1"/>
          </p:cNvSpPr>
          <p:nvPr>
            <p:ph type="title"/>
          </p:nvPr>
        </p:nvSpPr>
        <p:spPr>
          <a:xfrm>
            <a:off x="598487" y="822948"/>
            <a:ext cx="10995025" cy="1297934"/>
          </a:xfrm>
        </p:spPr>
        <p:txBody>
          <a:bodyPr>
            <a:normAutofit/>
          </a:bodyPr>
          <a:lstStyle/>
          <a:p>
            <a:pPr algn="ctr"/>
            <a:r>
              <a:rPr lang="en-US" spc="300" dirty="0">
                <a:solidFill>
                  <a:srgbClr val="221F1F"/>
                </a:solidFill>
                <a:latin typeface="Roboto Slab" pitchFamily="2" charset="0"/>
              </a:rPr>
              <a:t>Thank you</a:t>
            </a:r>
            <a:endParaRPr lang="en-CA" i="1" dirty="0">
              <a:solidFill>
                <a:srgbClr val="221F1F"/>
              </a:solidFill>
              <a:latin typeface="GT Zirkon Ultra Light" pitchFamily="2" charset="77"/>
            </a:endParaRPr>
          </a:p>
        </p:txBody>
      </p:sp>
      <p:sp>
        <p:nvSpPr>
          <p:cNvPr id="4" name="TextBox 3">
            <a:extLst>
              <a:ext uri="{FF2B5EF4-FFF2-40B4-BE49-F238E27FC236}">
                <a16:creationId xmlns:a16="http://schemas.microsoft.com/office/drawing/2014/main" id="{DD53BEA1-B3E5-494C-87D5-6C4BBCCE467A}"/>
              </a:ext>
            </a:extLst>
          </p:cNvPr>
          <p:cNvSpPr txBox="1"/>
          <p:nvPr/>
        </p:nvSpPr>
        <p:spPr>
          <a:xfrm>
            <a:off x="3685381" y="2166257"/>
            <a:ext cx="4821238" cy="338554"/>
          </a:xfrm>
          <a:prstGeom prst="rect">
            <a:avLst/>
          </a:prstGeom>
          <a:noFill/>
        </p:spPr>
        <p:txBody>
          <a:bodyPr wrap="square" rtlCol="0">
            <a:spAutoFit/>
          </a:bodyPr>
          <a:lstStyle/>
          <a:p>
            <a:pPr algn="ctr"/>
            <a:r>
              <a:rPr lang="en-US" sz="1600" spc="300" dirty="0">
                <a:solidFill>
                  <a:schemeClr val="tx1">
                    <a:lumMod val="75000"/>
                    <a:lumOff val="25000"/>
                  </a:schemeClr>
                </a:solidFill>
                <a:latin typeface="Roboto" panose="02000000000000000000" pitchFamily="2" charset="0"/>
                <a:ea typeface="Roboto" panose="02000000000000000000" pitchFamily="2" charset="0"/>
                <a:cs typeface="Roboto" panose="02000000000000000000" pitchFamily="2" charset="0"/>
              </a:rPr>
              <a:t>Questions? Comments?</a:t>
            </a:r>
          </a:p>
        </p:txBody>
      </p:sp>
      <p:sp>
        <p:nvSpPr>
          <p:cNvPr id="5" name="TextBox 4">
            <a:extLst>
              <a:ext uri="{FF2B5EF4-FFF2-40B4-BE49-F238E27FC236}">
                <a16:creationId xmlns:a16="http://schemas.microsoft.com/office/drawing/2014/main" id="{C64A7DCF-5A6B-8C4A-B1C2-57A25F4EB8F0}"/>
              </a:ext>
            </a:extLst>
          </p:cNvPr>
          <p:cNvSpPr txBox="1"/>
          <p:nvPr/>
        </p:nvSpPr>
        <p:spPr>
          <a:xfrm>
            <a:off x="1816527" y="2869830"/>
            <a:ext cx="8558945" cy="1846659"/>
          </a:xfrm>
          <a:prstGeom prst="rect">
            <a:avLst/>
          </a:prstGeom>
          <a:noFill/>
        </p:spPr>
        <p:txBody>
          <a:bodyPr wrap="square" rtlCol="0">
            <a:spAutoFit/>
          </a:bodyPr>
          <a:lstStyle/>
          <a:p>
            <a:pPr algn="ctr"/>
            <a:r>
              <a:rPr lang="en-US" sz="1600" b="1" dirty="0">
                <a:solidFill>
                  <a:srgbClr val="0E3956"/>
                </a:solidFill>
                <a:latin typeface="Roboto" panose="02000000000000000000" pitchFamily="2" charset="0"/>
                <a:ea typeface="Roboto" panose="02000000000000000000" pitchFamily="2" charset="0"/>
                <a:cs typeface="Roboto" panose="02000000000000000000" pitchFamily="2" charset="0"/>
              </a:rPr>
              <a:t>Lianne M. Lefsrud, PhD, </a:t>
            </a:r>
            <a:r>
              <a:rPr lang="en-US" sz="1600" b="1" dirty="0" err="1">
                <a:solidFill>
                  <a:srgbClr val="0E3956"/>
                </a:solidFill>
                <a:latin typeface="Roboto" panose="02000000000000000000" pitchFamily="2" charset="0"/>
                <a:ea typeface="Roboto" panose="02000000000000000000" pitchFamily="2" charset="0"/>
                <a:cs typeface="Roboto" panose="02000000000000000000" pitchFamily="2" charset="0"/>
              </a:rPr>
              <a:t>PEng</a:t>
            </a:r>
            <a:r>
              <a:rPr lang="en-US" sz="1600" b="1" dirty="0">
                <a:solidFill>
                  <a:srgbClr val="0E3956"/>
                </a:solidFill>
                <a:latin typeface="Roboto" panose="02000000000000000000" pitchFamily="2" charset="0"/>
                <a:ea typeface="Roboto" panose="02000000000000000000" pitchFamily="2" charset="0"/>
                <a:cs typeface="Roboto" panose="02000000000000000000" pitchFamily="2" charset="0"/>
              </a:rPr>
              <a:t> </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Risk, Innovation, and Sustainability Chair (RISC)</a:t>
            </a: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Professor, Engineering Safety and Risk Management</a:t>
            </a: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CEO, Insight Risk Systems</a:t>
            </a:r>
          </a:p>
          <a:p>
            <a:pPr algn="ctr"/>
            <a:b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br>
            <a:r>
              <a:rPr lang="en-US" sz="1400" dirty="0" err="1">
                <a:solidFill>
                  <a:srgbClr val="221F1F"/>
                </a:solidFill>
                <a:latin typeface="Roboto Light" panose="02000000000000000000" pitchFamily="2" charset="0"/>
                <a:ea typeface="Roboto Light" panose="02000000000000000000" pitchFamily="2" charset="0"/>
                <a:cs typeface="Roboto Light" panose="02000000000000000000" pitchFamily="2" charset="0"/>
              </a:rPr>
              <a:t>lianne.lefsrud@insightrisksystems.com</a:t>
            </a:r>
            <a:endPar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endParaRPr>
          </a:p>
          <a:p>
            <a:pPr algn="ct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 </a:t>
            </a:r>
          </a:p>
          <a:p>
            <a:pPr algn="ctr"/>
            <a:r>
              <a:rPr lang="en-US" sz="1400" dirty="0" err="1">
                <a:solidFill>
                  <a:srgbClr val="221F1F"/>
                </a:solidFill>
                <a:latin typeface="Roboto Light" panose="02000000000000000000" pitchFamily="2" charset="0"/>
                <a:ea typeface="Roboto Light" panose="02000000000000000000" pitchFamily="2" charset="0"/>
                <a:cs typeface="Roboto Light" panose="02000000000000000000" pitchFamily="2" charset="0"/>
              </a:rPr>
              <a:t>www.insightrisksystems.com</a:t>
            </a:r>
            <a:r>
              <a:rPr lang="en-US" sz="1400" dirty="0">
                <a:solidFill>
                  <a:srgbClr val="221F1F"/>
                </a:solidFill>
                <a:latin typeface="Roboto Light" panose="02000000000000000000" pitchFamily="2" charset="0"/>
                <a:ea typeface="Roboto Light" panose="02000000000000000000" pitchFamily="2" charset="0"/>
                <a:cs typeface="Roboto Light" panose="02000000000000000000" pitchFamily="2" charset="0"/>
              </a:rPr>
              <a:t> </a:t>
            </a:r>
          </a:p>
        </p:txBody>
      </p:sp>
      <p:pic>
        <p:nvPicPr>
          <p:cNvPr id="10" name="Image 0" descr="preencoded.png">
            <a:extLst>
              <a:ext uri="{FF2B5EF4-FFF2-40B4-BE49-F238E27FC236}">
                <a16:creationId xmlns:a16="http://schemas.microsoft.com/office/drawing/2014/main" id="{024F70E2-2C64-B64E-9704-DDD0235603AD}"/>
              </a:ext>
            </a:extLst>
          </p:cNvPr>
          <p:cNvPicPr>
            <a:picLocks noChangeAspect="1"/>
          </p:cNvPicPr>
          <p:nvPr/>
        </p:nvPicPr>
        <p:blipFill>
          <a:blip r:embed="rId3"/>
          <a:stretch>
            <a:fillRect/>
          </a:stretch>
        </p:blipFill>
        <p:spPr>
          <a:xfrm>
            <a:off x="5615940" y="5686154"/>
            <a:ext cx="960120" cy="841248"/>
          </a:xfrm>
          <a:prstGeom prst="rect">
            <a:avLst/>
          </a:prstGeom>
        </p:spPr>
      </p:pic>
    </p:spTree>
    <p:extLst>
      <p:ext uri="{BB962C8B-B14F-4D97-AF65-F5344CB8AC3E}">
        <p14:creationId xmlns:p14="http://schemas.microsoft.com/office/powerpoint/2010/main" val="1655568120"/>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EC 1-Apr-2025 v2.1" id="{D3893837-6AF4-014B-9EE4-AFF657212E37}" vid="{7FF0F713-6CB6-7D44-9F2D-EE7CE2876E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108</TotalTime>
  <Words>1338</Words>
  <Application>Microsoft Macintosh PowerPoint</Application>
  <PresentationFormat>Widescreen</PresentationFormat>
  <Paragraphs>151</Paragraphs>
  <Slides>9</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Aptos</vt:lpstr>
      <vt:lpstr>Arial</vt:lpstr>
      <vt:lpstr>Calibri</vt:lpstr>
      <vt:lpstr>Calibri Light</vt:lpstr>
      <vt:lpstr>GT Zirkon Ultra Light</vt:lpstr>
      <vt:lpstr>Roboto</vt:lpstr>
      <vt:lpstr>Roboto Light</vt:lpstr>
      <vt:lpstr>Roboto Medium</vt:lpstr>
      <vt:lpstr>Roboto Slab</vt:lpstr>
      <vt:lpstr>Office Theme</vt:lpstr>
      <vt:lpstr>Risk-Based Prioritization for High-Hazard Industries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Risk-Based Prioritization for High-Hazard Industries</dc:title>
  <dc:creator>Patrick Moore</dc:creator>
  <cp:lastModifiedBy>Patrick Moore</cp:lastModifiedBy>
  <cp:revision>15</cp:revision>
  <dcterms:created xsi:type="dcterms:W3CDTF">2026-04-22T18:28:20Z</dcterms:created>
  <dcterms:modified xsi:type="dcterms:W3CDTF">2026-05-11T13:54:36Z</dcterms:modified>
</cp:coreProperties>
</file>